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embeddedFontLst>
    <p:embeddedFont>
      <p:font typeface="Proxima Nova"/>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ProximaNova-italic.fntdata"/><Relationship Id="rId50" Type="http://schemas.openxmlformats.org/officeDocument/2006/relationships/slide" Target="slides/slide45.xml"/><Relationship Id="rId94" Type="http://schemas.openxmlformats.org/officeDocument/2006/relationships/font" Target="fonts/ProximaNova-bold.fntdata"/><Relationship Id="rId53" Type="http://schemas.openxmlformats.org/officeDocument/2006/relationships/slide" Target="slides/slide48.xml"/><Relationship Id="rId52" Type="http://schemas.openxmlformats.org/officeDocument/2006/relationships/slide" Target="slides/slide47.xml"/><Relationship Id="rId96" Type="http://schemas.openxmlformats.org/officeDocument/2006/relationships/font" Target="fonts/ProximaNova-boldItalic.fntdata"/><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ProximaNova-regular.fntdata"/><Relationship Id="rId92" Type="http://schemas.openxmlformats.org/officeDocument/2006/relationships/slide" Target="slides/slide87.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c6e74a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c6e74a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c892e5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c892e5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da46c29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da46c29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c79e0e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c79e0e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cb1dd8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cb1dd8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1f7f5bb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1f7f5bb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1d48ac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1d48ac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1d48ac2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1d48ac2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cab5388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cab5388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cc2ce57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cc2ce57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d14eea6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d14eea6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947359e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947359e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3fe7c75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3fe7c75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e2d5e40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e2d5e40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e2ef208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e2ef208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9653c9725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9653c9725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653c972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653c972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72fe4c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72fe4c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a2342a2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a2342a2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14b3cc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14b3cc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14b3cc3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14b3cc3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9ccd22c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9ccd22c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9ccd22cb6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9ccd22cb6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1e2d535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61e2d535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1e2d535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61e2d535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e22f7d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9e22f7d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9e22f7d3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9e22f7d3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e60e93f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9e60e93f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9f05fa4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9f05fa4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9f05fa45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9f05fa45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289964c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6289964c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2ac329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2ac329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a15c3983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a15c3983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a54b06be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a54b06be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653c972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653c972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a54b06be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a54b06be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a54b06be5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a54b06be5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a54b06be5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a54b06be5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a54b06be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a54b06be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a7baaad8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a7baaad8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647e4cb9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647e4cb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647e4cb93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647e4cb93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aab2c3dc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aab2c3dc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aab2c3dcc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aab2c3dcc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a9d9ad31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a9d9ad31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653c96e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653c96e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a9d9ad31e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a9d9ad31e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aac3a809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aac3a809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aac533fb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aac533fb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aac533fb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aac533fb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aac533fbb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aac533fbb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aac533fbb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aac533fbb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ac533fbb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aac533fbb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aac533fbb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aac533fbb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jpg"/><Relationship Id="rId4" Type="http://schemas.openxmlformats.org/officeDocument/2006/relationships/image" Target="../media/image19.jpg"/><Relationship Id="rId5" Type="http://schemas.openxmlformats.org/officeDocument/2006/relationships/image" Target="../media/image30.jpg"/><Relationship Id="rId6" Type="http://schemas.openxmlformats.org/officeDocument/2006/relationships/image" Target="../media/image16.jpg"/><Relationship Id="rId7"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1.gif"/><Relationship Id="rId4" Type="http://schemas.openxmlformats.org/officeDocument/2006/relationships/image" Target="../media/image34.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40.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61.png"/><Relationship Id="rId5"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49.png"/><Relationship Id="rId6"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42.png"/><Relationship Id="rId5"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57.png"/><Relationship Id="rId5" Type="http://schemas.openxmlformats.org/officeDocument/2006/relationships/image" Target="../media/image53.png"/><Relationship Id="rId6"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lifan-yuan/CRAFT" TargetMode="External"/><Relationship Id="rId4" Type="http://schemas.openxmlformats.org/officeDocument/2006/relationships/image" Target="../media/image82.png"/><Relationship Id="rId5"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3.gif"/><Relationship Id="rId4" Type="http://schemas.openxmlformats.org/officeDocument/2006/relationships/image" Target="../media/image73.png"/><Relationship Id="rId5"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84.png"/><Relationship Id="rId5" Type="http://schemas.openxmlformats.org/officeDocument/2006/relationships/image" Target="../media/image70.png"/><Relationship Id="rId6" Type="http://schemas.openxmlformats.org/officeDocument/2006/relationships/image" Target="../media/image80.png"/><Relationship Id="rId7" Type="http://schemas.openxmlformats.org/officeDocument/2006/relationships/image" Target="../media/image59.png"/><Relationship Id="rId8" Type="http://schemas.openxmlformats.org/officeDocument/2006/relationships/image" Target="../media/image8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2.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5.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3.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2.png"/><Relationship Id="rId4" Type="http://schemas.openxmlformats.org/officeDocument/2006/relationships/image" Target="../media/image10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9.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9.png"/><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9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0.png"/><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github.com/facebookresearch/audiocraft/blob/main/docs/MUSICGEN.md" TargetMode="Externa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8.png"/><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rmovva/LLM-publication-patterns-public" TargetMode="External"/><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0.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96.png"/><Relationship Id="rId4" Type="http://schemas.openxmlformats.org/officeDocument/2006/relationships/image" Target="../media/image101.png"/><Relationship Id="rId5" Type="http://schemas.openxmlformats.org/officeDocument/2006/relationships/image" Target="../media/image1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github.com/microsoft/TaskWeaver/"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github.com/alexmeigz/FARM" TargetMode="External"/><Relationship Id="rId4" Type="http://schemas.openxmlformats.org/officeDocument/2006/relationships/image" Target="../media/image122.png"/><Relationship Id="rId5" Type="http://schemas.openxmlformats.org/officeDocument/2006/relationships/image" Target="../media/image1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14.gif"/><Relationship Id="rId4" Type="http://schemas.openxmlformats.org/officeDocument/2006/relationships/image" Target="../media/image11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1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1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18.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20" name="Google Shape;120;p22"/>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21" name="Google Shape;121;p22"/>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22" name="Google Shape;122;p22"/>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23" name="Google Shape;123;p22"/>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29" name="Google Shape;129;p23"/>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35" name="Google Shape;135;p24"/>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 </a:t>
            </a:r>
            <a:r>
              <a:rPr lang="ja" sz="1469" u="sng"/>
              <a:t>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41" name="Google Shape;141;p25"/>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42" name="Google Shape;142;p25"/>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43" name="Google Shape;143;p25"/>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44" name="Google Shape;144;p25"/>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45" name="Google Shape;145;p25"/>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51" name="Google Shape;151;p26"/>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52" name="Google Shape;152;p26"/>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53" name="Google Shape;153;p26"/>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54" name="Google Shape;154;p26"/>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60" name="Google Shape;160;p27"/>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61" name="Google Shape;161;p27"/>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62" name="Google Shape;162;p27"/>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63" name="Google Shape;163;p27"/>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64" name="Google Shape;164;p27"/>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65" name="Google Shape;165;p27"/>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66" name="Google Shape;166;p27"/>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72" name="Google Shape;172;p2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73" name="Google Shape;173;p28"/>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74" name="Google Shape;174;p28"/>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75" name="Google Shape;175;p28"/>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81" name="Google Shape;181;p29"/>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82" name="Google Shape;182;p29"/>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83" name="Google Shape;183;p29"/>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84" name="Google Shape;184;p29"/>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85" name="Google Shape;185;p29"/>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86" name="Google Shape;186;p29"/>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87" name="Google Shape;187;p29"/>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88" name="Google Shape;188;p29"/>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89" name="Google Shape;189;p29"/>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90" name="Google Shape;190;p29"/>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91" name="Google Shape;191;p29"/>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92" name="Google Shape;192;p29"/>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93" name="Google Shape;193;p29"/>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94" name="Google Shape;194;p29"/>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95" name="Google Shape;195;p29"/>
          <p:cNvCxnSpPr>
            <a:stCxn id="187" idx="3"/>
            <a:endCxn id="192"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96" name="Google Shape;196;p29"/>
          <p:cNvCxnSpPr>
            <a:stCxn id="188" idx="3"/>
            <a:endCxn id="189"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97" name="Google Shape;197;p29"/>
          <p:cNvCxnSpPr>
            <a:stCxn id="189" idx="3"/>
            <a:endCxn id="190"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98" name="Google Shape;198;p29"/>
          <p:cNvCxnSpPr>
            <a:stCxn id="192" idx="3"/>
            <a:endCxn id="193"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99" name="Google Shape;199;p29"/>
          <p:cNvCxnSpPr>
            <a:stCxn id="190" idx="3"/>
            <a:endCxn id="191"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200" name="Google Shape;200;p29"/>
          <p:cNvCxnSpPr>
            <a:stCxn id="191" idx="3"/>
            <a:endCxn id="194"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201" name="Google Shape;201;p29"/>
          <p:cNvCxnSpPr>
            <a:stCxn id="194" idx="0"/>
            <a:endCxn id="193"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202" name="Google Shape;202;p29"/>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203" name="Google Shape;203;p29"/>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204" name="Google Shape;204;p29"/>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210" name="Google Shape;210;p30"/>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211" name="Google Shape;211;p30"/>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212" name="Google Shape;212;p30"/>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18" name="Google Shape;218;p31"/>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19" name="Google Shape;219;p31"/>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20" name="Google Shape;220;p31"/>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21" name="Google Shape;221;p31"/>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7" name="Google Shape;227;p32"/>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28" name="Google Shape;228;p32"/>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29" name="Google Shape;229;p32"/>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35" name="Google Shape;235;p33"/>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36" name="Google Shape;236;p33"/>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37" name="Google Shape;237;p33"/>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38" name="Google Shape;238;p33"/>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44" name="Google Shape;244;p34"/>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45" name="Google Shape;245;p34"/>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46" name="Google Shape;246;p34"/>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47" name="Google Shape;247;p34"/>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48" name="Google Shape;248;p34"/>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54" name="Google Shape;254;p35"/>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55" name="Google Shape;255;p35"/>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62" name="Google Shape;262;p36"/>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63" name="Google Shape;263;p36"/>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64" name="Google Shape;264;p36"/>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70" name="Google Shape;270;p37"/>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71" name="Google Shape;271;p37"/>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72" name="Google Shape;272;p37"/>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73" name="Google Shape;273;p37"/>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79" name="Google Shape;279;p38"/>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80" name="Google Shape;280;p38"/>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86" name="Google Shape;286;p39"/>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87" name="Google Shape;287;p39"/>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93" name="Google Shape;293;p40"/>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94" name="Google Shape;294;p40"/>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95" name="Google Shape;295;p40"/>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96" name="Google Shape;296;p40"/>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302" name="Google Shape;302;p41"/>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303" name="Google Shape;303;p41"/>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304" name="Google Shape;304;p41"/>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310" name="Google Shape;310;p42"/>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311" name="Google Shape;311;p42"/>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312" name="Google Shape;312;p42"/>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313" name="Google Shape;313;p42"/>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pic>
        <p:nvPicPr>
          <p:cNvPr id="314" name="Google Shape;314;p42"/>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15" name="Google Shape;315;p42"/>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16" name="Google Shape;316;p42"/>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22" name="Google Shape;322;p43"/>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23" name="Google Shape;323;p43"/>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29" name="Google Shape;329;p44"/>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30" name="Google Shape;330;p44"/>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36" name="Google Shape;336;p45"/>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37" name="Google Shape;337;p45"/>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38" name="Google Shape;338;p45"/>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39" name="Google Shape;339;p45"/>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45" name="Google Shape;345;p46"/>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46" name="Google Shape;346;p46"/>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47" name="Google Shape;347;p46"/>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48" name="Google Shape;348;p46"/>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54" name="Google Shape;354;p47"/>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55" name="Google Shape;355;p47"/>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56" name="Google Shape;356;p47"/>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57" name="Google Shape;357;p47"/>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58" name="Google Shape;358;p47"/>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LLM Based Multi-Document Summarization Exploiting Main-Event Biased Monotone Submodular Content Extraction</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複数テキストを要約するために、複数の専門家が同じニュース記事を要約した場合でも、</a:t>
            </a:r>
            <a:br>
              <a:rPr lang="ja" sz="722"/>
            </a:br>
            <a:r>
              <a:rPr lang="ja" sz="722"/>
              <a:t>その要約内容がかなり主観的なバイアスの影響で異なる(DUC-2004参照要約の</a:t>
            </a:r>
            <a:br>
              <a:rPr lang="ja" sz="722"/>
            </a:br>
            <a:r>
              <a:rPr lang="ja" sz="722"/>
              <a:t>ROUGE-1スコアである要約の評価尺度は評価者によりばらつきがあり0.4と低い結果)</a:t>
            </a:r>
            <a:br>
              <a:rPr lang="ja" sz="722"/>
            </a:br>
            <a:r>
              <a:rPr lang="ja" sz="722"/>
              <a:t>ニュースの要約の客観性を高めるためにコンテンツ選択のための主要イベントバイアス</a:t>
            </a:r>
            <a:br>
              <a:rPr lang="ja" sz="722"/>
            </a:br>
            <a:r>
              <a:rPr lang="ja" sz="722"/>
              <a:t>単調部分的関数を取り入れた抽出-改写アプローチを採用。ドキュメントクラスタから</a:t>
            </a:r>
            <a:br>
              <a:rPr lang="ja" sz="722"/>
            </a:br>
            <a:r>
              <a:rPr lang="ja" sz="722"/>
              <a:t>主要なイベントに関連する最も重要な情報を抽出できるように抽出されたコンテンツを</a:t>
            </a:r>
            <a:br>
              <a:rPr lang="ja" sz="722"/>
            </a:br>
            <a:r>
              <a:rPr lang="ja" sz="722"/>
              <a:t>一貫したテキストに改写するために、微調整された言語モデル（LLM）を利用した。</a:t>
            </a:r>
            <a:endParaRPr sz="722"/>
          </a:p>
          <a:p>
            <a:pPr indent="0" lvl="0" marL="0" rtl="0" algn="l">
              <a:spcBef>
                <a:spcPts val="1200"/>
              </a:spcBef>
              <a:spcAft>
                <a:spcPts val="0"/>
              </a:spcAft>
              <a:buSzPts val="1018"/>
              <a:buNone/>
            </a:pPr>
            <a:r>
              <a:rPr lang="ja" sz="1100"/>
              <a:t>新規性・差分</a:t>
            </a:r>
            <a:br>
              <a:rPr lang="ja" sz="1100"/>
            </a:br>
            <a:r>
              <a:rPr lang="ja" sz="722"/>
              <a:t>fine-tuningしたLLMを使用して一貫性のあるテキスト生成ができるようにし、学習中に</a:t>
            </a:r>
            <a:br>
              <a:rPr lang="ja" sz="722"/>
            </a:br>
            <a:r>
              <a:rPr lang="ja" sz="722"/>
              <a:t>RCIの要素をとりいれました。また、文の共起スコアを推定し、抽出した要約を書き換える</a:t>
            </a:r>
            <a:endParaRPr sz="1100"/>
          </a:p>
          <a:p>
            <a:pPr indent="0" lvl="0" marL="0" rtl="0" algn="l">
              <a:spcBef>
                <a:spcPts val="1200"/>
              </a:spcBef>
              <a:spcAft>
                <a:spcPts val="0"/>
              </a:spcAft>
              <a:buSzPts val="1018"/>
              <a:buNone/>
            </a:pPr>
            <a:r>
              <a:rPr lang="ja" sz="1100"/>
              <a:t>手法</a:t>
            </a:r>
            <a:br>
              <a:rPr lang="ja" sz="1100"/>
            </a:br>
            <a:r>
              <a:rPr lang="ja" sz="722"/>
              <a:t>多文書要約の方法として主なアプローチは、主要イベントの抽出、コンテキストの抽出、</a:t>
            </a:r>
            <a:br>
              <a:rPr lang="ja" sz="722"/>
            </a:br>
            <a:r>
              <a:rPr lang="ja" sz="722"/>
              <a:t>および文章の書き換えの3つのステップに分かれます。</a:t>
            </a:r>
            <a:endParaRPr sz="722"/>
          </a:p>
          <a:p>
            <a:pPr indent="0" lvl="0" marL="0" rtl="0" algn="l">
              <a:spcBef>
                <a:spcPts val="1200"/>
              </a:spcBef>
              <a:spcAft>
                <a:spcPts val="0"/>
              </a:spcAft>
              <a:buNone/>
            </a:pPr>
            <a:r>
              <a:rPr lang="ja" sz="722"/>
              <a:t>- 主要イベントの抽出: ドキュメントセットから主要イベントを識別し抽出</a:t>
            </a:r>
            <a:br>
              <a:rPr lang="ja" sz="722"/>
            </a:br>
            <a:r>
              <a:rPr lang="ja" sz="722"/>
              <a:t>- コンテキスト抽出: 主要イベントに関連する重要なコンテキスト情報を抽出。</a:t>
            </a:r>
            <a:br>
              <a:rPr lang="ja" sz="722"/>
            </a:br>
            <a:r>
              <a:rPr lang="ja" sz="722"/>
              <a:t>これは、抽出型要約メソッドであり、主要イベントにバイアスがかかっています。</a:t>
            </a:r>
            <a:br>
              <a:rPr lang="ja" sz="722"/>
            </a:br>
            <a:r>
              <a:rPr lang="ja" sz="722"/>
              <a:t>- 書き換え: 抽出された要約文を一貫したテキストに書き換えるために、LLMが微調整します</a:t>
            </a:r>
            <a:endParaRPr sz="722"/>
          </a:p>
          <a:p>
            <a:pPr indent="0" lvl="0" marL="0" rtl="0" algn="l">
              <a:spcBef>
                <a:spcPts val="1200"/>
              </a:spcBef>
              <a:spcAft>
                <a:spcPts val="0"/>
              </a:spcAft>
              <a:buNone/>
            </a:pPr>
            <a:r>
              <a:rPr lang="ja" sz="722"/>
              <a:t>この方法は、主要イベントとそのコンテキストを明示的に抽出し、</a:t>
            </a:r>
            <a:br>
              <a:rPr lang="ja" sz="722"/>
            </a:br>
            <a:r>
              <a:rPr lang="ja" sz="722"/>
              <a:t>それらを一貫した要約に書き換えるために言語モデルを使用しています。</a:t>
            </a:r>
            <a:br>
              <a:rPr lang="ja" sz="722"/>
            </a:br>
            <a:r>
              <a:rPr lang="ja" sz="722"/>
              <a:t>これにより、複数のドキュメントから抽出された情報が、</a:t>
            </a:r>
            <a:br>
              <a:rPr lang="ja" sz="722"/>
            </a:br>
            <a:r>
              <a:rPr lang="ja" sz="722"/>
              <a:t>主要なイベントとその文脈を中心に、一貫性のある要約に統合されます。</a:t>
            </a:r>
            <a:endParaRPr sz="722"/>
          </a:p>
          <a:p>
            <a:pPr indent="0" lvl="0" marL="0" rtl="0" algn="l">
              <a:spcBef>
                <a:spcPts val="1200"/>
              </a:spcBef>
              <a:spcAft>
                <a:spcPts val="1200"/>
              </a:spcAft>
              <a:buSzPts val="1018"/>
              <a:buNone/>
            </a:pPr>
            <a:r>
              <a:t/>
            </a:r>
            <a:endParaRPr sz="722"/>
          </a:p>
        </p:txBody>
      </p:sp>
      <p:sp>
        <p:nvSpPr>
          <p:cNvPr id="364" name="Google Shape;364;p48"/>
          <p:cNvSpPr txBox="1"/>
          <p:nvPr/>
        </p:nvSpPr>
        <p:spPr>
          <a:xfrm>
            <a:off x="3931800" y="386500"/>
            <a:ext cx="52122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主要イベントの抽出 (Emain)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記事から主要なイベントを抽出するために、Van Dijk (2013)によって提案された談話構造に依存しています。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ドキュメントのリンガイスティックユニット（言語単位）すべてが主要イベントを表すリンガイスティックユニットと談話関係を共有しています。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メインイベントを特定し、各文書から主要イベントの文を抽出します。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主要イベントコンテキストの抽出 (F)</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コンテキスト抽出器Fは、メインイベントxmainに必要なコンテキストを提供するために必要な最も関連する情報を抽出することに焦点を当てています。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抽出的な要約方法で、メインイベントにバイアスがかかっています。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Fの関数は次のように定義されます: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a:t>
            </a:r>
            <a:r>
              <a:rPr lang="ja" sz="700">
                <a:solidFill>
                  <a:schemeClr val="accent3"/>
                </a:solidFill>
                <a:latin typeface="Proxima Nova"/>
                <a:ea typeface="Proxima Nova"/>
                <a:cs typeface="Proxima Nova"/>
                <a:sym typeface="Proxima Nova"/>
              </a:rPr>
              <a:t>(S)=C(S)+λ 1⋅D(S)+λ2⋅Bmain(S)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ここで、C、D、およびBmainは、候補要約Sのトピカルカバレッジ、トピカルダイバーシティ、および主要イベントベースの重要性をそれぞれ測定する関数です。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書き換えモデル (Z)</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要約文の抽出されたセットは、この目的のために微調整された大規模な言語モデルを使用して一貫したテキストに書き換える必要があります。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抽出された要約文とそれに対応する一貫した書かれたバージョンからなる並列データセットを作成しました。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T5モデルは軽量で、トレーニングと推論にはあまり計算が必要ありません。</a:t>
            </a:r>
            <a:endParaRPr sz="700">
              <a:solidFill>
                <a:schemeClr val="accent3"/>
              </a:solidFill>
              <a:latin typeface="Proxima Nova"/>
              <a:ea typeface="Proxima Nova"/>
              <a:cs typeface="Proxima Nova"/>
              <a:sym typeface="Proxima Nova"/>
            </a:endParaRPr>
          </a:p>
        </p:txBody>
      </p:sp>
      <p:pic>
        <p:nvPicPr>
          <p:cNvPr id="365" name="Google Shape;365;p48"/>
          <p:cNvPicPr preferRelativeResize="0"/>
          <p:nvPr/>
        </p:nvPicPr>
        <p:blipFill>
          <a:blip r:embed="rId3">
            <a:alphaModFix/>
          </a:blip>
          <a:stretch>
            <a:fillRect/>
          </a:stretch>
        </p:blipFill>
        <p:spPr>
          <a:xfrm>
            <a:off x="4052500" y="3022500"/>
            <a:ext cx="3110299" cy="2021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Efficient Streaming Language Models with Attention Sinks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長い文章や会話を効率的かつ正確に生成するための課題として、</a:t>
            </a:r>
            <a:br>
              <a:rPr lang="ja" sz="722"/>
            </a:br>
            <a:r>
              <a:rPr lang="ja" sz="722"/>
              <a:t>1. 過去の情報を一時的に保存する。2. 長い文章を解釈して処理できない</a:t>
            </a:r>
            <a:br>
              <a:rPr lang="ja" sz="722"/>
            </a:br>
            <a:r>
              <a:rPr lang="ja" sz="722"/>
              <a:t>1, 2, の課題に対してStreamingLLMというフレームワークを提案</a:t>
            </a:r>
            <a:br>
              <a:rPr lang="ja" sz="722"/>
            </a:br>
            <a:r>
              <a:rPr lang="ja" sz="722"/>
              <a:t>Attention Sinkとして過去から最初4つのトークンとSliding Windowの情報</a:t>
            </a:r>
            <a:br>
              <a:rPr lang="ja" sz="722"/>
            </a:br>
            <a:r>
              <a:rPr lang="ja" sz="722"/>
              <a:t>組み合わせて無限長の入力に対応しているようなLLMフレームワークになった</a:t>
            </a:r>
            <a:br>
              <a:rPr lang="ja" sz="722"/>
            </a:br>
            <a:r>
              <a:rPr lang="ja" sz="722"/>
              <a:t>https://github.com/mit-han-lab/streaming-llm</a:t>
            </a:r>
            <a:endParaRPr sz="722"/>
          </a:p>
          <a:p>
            <a:pPr indent="0" lvl="0" marL="0" rtl="0" algn="l">
              <a:spcBef>
                <a:spcPts val="1200"/>
              </a:spcBef>
              <a:spcAft>
                <a:spcPts val="0"/>
              </a:spcAft>
              <a:buSzPts val="1018"/>
              <a:buNone/>
            </a:pPr>
            <a:r>
              <a:rPr lang="ja" sz="1100"/>
              <a:t>新規性・差分</a:t>
            </a:r>
            <a:br>
              <a:rPr lang="ja" sz="1100"/>
            </a:br>
            <a:r>
              <a:rPr lang="ja" sz="722"/>
              <a:t>Attention Sink: LLMが文章の最初に特に注目する現象</a:t>
            </a:r>
            <a:br>
              <a:rPr lang="ja" sz="722"/>
            </a:br>
            <a:r>
              <a:rPr lang="ja" sz="722"/>
              <a:t>Sliding Window: FIFO (先入れ先出し) キューの一般的過去情報保存方法</a:t>
            </a:r>
            <a:br>
              <a:rPr lang="ja" sz="722"/>
            </a:br>
            <a:r>
              <a:rPr lang="ja" sz="722"/>
              <a:t>Window Attention: 事前学習したトークン量を超えない範囲の</a:t>
            </a:r>
            <a:br>
              <a:rPr lang="ja" sz="722"/>
            </a:br>
            <a:r>
              <a:rPr lang="ja" sz="722"/>
              <a:t>最新の情報のみを保持する</a:t>
            </a:r>
            <a:endParaRPr sz="722"/>
          </a:p>
          <a:p>
            <a:pPr indent="0" lvl="0" marL="0" rtl="0" algn="l">
              <a:spcBef>
                <a:spcPts val="1200"/>
              </a:spcBef>
              <a:spcAft>
                <a:spcPts val="0"/>
              </a:spcAft>
              <a:buSzPts val="1018"/>
              <a:buNone/>
            </a:pPr>
            <a:r>
              <a:rPr lang="ja" sz="1100"/>
              <a:t>手法</a:t>
            </a:r>
            <a:br>
              <a:rPr lang="ja" sz="722"/>
            </a:br>
            <a:r>
              <a:rPr lang="ja" sz="722"/>
              <a:t>既存の手法とStreamingLLMの比較結果:</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br>
              <a:rPr lang="ja" sz="722"/>
            </a:br>
            <a:br>
              <a:rPr lang="ja" sz="722"/>
            </a:br>
            <a:r>
              <a:rPr lang="ja" sz="722"/>
              <a:t>T:予測するトークン番号、L: 事前学習のテキスト長</a:t>
            </a:r>
            <a:br>
              <a:rPr lang="ja" sz="722"/>
            </a:br>
            <a:r>
              <a:rPr lang="ja" sz="722"/>
              <a:t>(a)のDense Attentionは時間計算量がTの2乗時間でメモリを大量消費する</a:t>
            </a:r>
            <a:br>
              <a:rPr lang="ja" sz="722"/>
            </a:br>
            <a:r>
              <a:rPr lang="ja" sz="722"/>
              <a:t>(b)のWindow Attentionは間近のLトークン長分のキャッシュのみを保持し、</a:t>
            </a:r>
            <a:br>
              <a:rPr lang="ja" sz="722"/>
            </a:br>
            <a:r>
              <a:rPr lang="ja" sz="722"/>
              <a:t>計算量は短いが欲しいトークンがキャッシュ範囲外だとうまく答えられない</a:t>
            </a:r>
            <a:br>
              <a:rPr lang="ja" sz="722"/>
            </a:br>
            <a:r>
              <a:rPr lang="ja" sz="722"/>
              <a:t>(c)のSliding WindowはTまでのトークンのキャッシュを更新し長い文章を</a:t>
            </a:r>
            <a:br>
              <a:rPr lang="ja" sz="722"/>
            </a:br>
            <a:r>
              <a:rPr lang="ja" sz="722"/>
              <a:t>正確に予測するが、計算量が多い</a:t>
            </a:r>
            <a:endParaRPr sz="722"/>
          </a:p>
        </p:txBody>
      </p:sp>
      <p:sp>
        <p:nvSpPr>
          <p:cNvPr id="371" name="Google Shape;371;p49"/>
          <p:cNvSpPr txBox="1"/>
          <p:nvPr/>
        </p:nvSpPr>
        <p:spPr>
          <a:xfrm>
            <a:off x="3474600" y="386500"/>
            <a:ext cx="5467800" cy="24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(d)のStreamingLLMは一番最初のトークンのキャッシュを保持すると結果が良くなるAttention Sinkという現象を参考にアテンションの計算を組み、Window Attentionの時間計算量を維持したまま長い文章で良いパフォーマンスを発揮できる仕組みを作成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ただし、コンテキスト長の制限は変更されないのでキャッシュが足りない分は中間トークンを削除することで対応する</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注意</a:t>
            </a:r>
            <a:r>
              <a:rPr lang="ja" sz="1100">
                <a:solidFill>
                  <a:schemeClr val="accent3"/>
                </a:solidFill>
                <a:latin typeface="Proxima Nova"/>
                <a:ea typeface="Proxima Nova"/>
                <a:cs typeface="Proxima Nova"/>
                <a:sym typeface="Proxima Nova"/>
              </a:rPr>
              <a:t>:</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長期記憶を目的としていないので本のような長文の要約では最後の段落のみを要約してしまう可能性があり、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最近のトークンについて言及するような生成を行う場合に使用するべきです。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継続的に動作させるようなタスクに適した方式</a:t>
            </a:r>
            <a:endParaRPr sz="700">
              <a:solidFill>
                <a:schemeClr val="accent3"/>
              </a:solidFill>
              <a:latin typeface="Proxima Nova"/>
              <a:ea typeface="Proxima Nova"/>
              <a:cs typeface="Proxima Nova"/>
              <a:sym typeface="Proxima Nova"/>
            </a:endParaRPr>
          </a:p>
        </p:txBody>
      </p:sp>
      <p:pic>
        <p:nvPicPr>
          <p:cNvPr id="372" name="Google Shape;372;p49"/>
          <p:cNvPicPr preferRelativeResize="0"/>
          <p:nvPr/>
        </p:nvPicPr>
        <p:blipFill>
          <a:blip r:embed="rId3">
            <a:alphaModFix/>
          </a:blip>
          <a:stretch>
            <a:fillRect/>
          </a:stretch>
        </p:blipFill>
        <p:spPr>
          <a:xfrm>
            <a:off x="3573275" y="869600"/>
            <a:ext cx="3220800" cy="1308450"/>
          </a:xfrm>
          <a:prstGeom prst="rect">
            <a:avLst/>
          </a:prstGeom>
          <a:noFill/>
          <a:ln>
            <a:noFill/>
          </a:ln>
        </p:spPr>
      </p:pic>
      <p:pic>
        <p:nvPicPr>
          <p:cNvPr id="373" name="Google Shape;373;p49"/>
          <p:cNvPicPr preferRelativeResize="0"/>
          <p:nvPr/>
        </p:nvPicPr>
        <p:blipFill>
          <a:blip r:embed="rId4">
            <a:alphaModFix/>
          </a:blip>
          <a:stretch>
            <a:fillRect/>
          </a:stretch>
        </p:blipFill>
        <p:spPr>
          <a:xfrm>
            <a:off x="24050" y="2806150"/>
            <a:ext cx="3480576" cy="1176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Large Language Models as Analogical Reasoners</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LLMを使い推論をする際に過去の類似事例と自らの知見を組み合わせて</a:t>
            </a:r>
            <a:br>
              <a:rPr lang="ja" sz="722"/>
            </a:br>
            <a:r>
              <a:rPr lang="ja" sz="722"/>
              <a:t>回答を生成するAnalogical(類推) Promptingを提案。問題を解決する前に、</a:t>
            </a:r>
            <a:br>
              <a:rPr lang="ja" sz="722"/>
            </a:br>
            <a:r>
              <a:rPr lang="ja" sz="722"/>
              <a:t>モデルが関連する模範や知識を自己生成することを可能にする。</a:t>
            </a:r>
            <a:br>
              <a:rPr lang="ja" sz="722"/>
            </a:br>
            <a:r>
              <a:rPr lang="ja" sz="722"/>
              <a:t>この方法は、ラベリングや模範の検索を必要とせず、一般性、利便性、</a:t>
            </a:r>
            <a:br>
              <a:rPr lang="ja" sz="722"/>
            </a:br>
            <a:r>
              <a:rPr lang="ja" sz="722"/>
              <a:t>適応性を提供。GSM8KやMATHにおける数学の問題解決、Codeforcesに</a:t>
            </a:r>
            <a:br>
              <a:rPr lang="ja" sz="722"/>
            </a:br>
            <a:r>
              <a:rPr lang="ja" sz="722"/>
              <a:t>おけるコード生成、BIG-Benchにおける他のタスクを含む様々な</a:t>
            </a:r>
            <a:br>
              <a:rPr lang="ja" sz="722"/>
            </a:br>
            <a:r>
              <a:rPr lang="ja" sz="722"/>
              <a:t>推論タスクにおいて、類推的プロンプトが0-shot CoTや few-shot CoT凌駕</a:t>
            </a:r>
            <a:br>
              <a:rPr lang="ja" sz="722"/>
            </a:br>
            <a:r>
              <a:rPr lang="ja" sz="722"/>
              <a:t>LLMが問題を解く前に、関連する模範例や知識を自己生成することを可能</a:t>
            </a:r>
            <a:endParaRPr sz="722"/>
          </a:p>
          <a:p>
            <a:pPr indent="0" lvl="0" marL="0" rtl="0" algn="l">
              <a:spcBef>
                <a:spcPts val="1200"/>
              </a:spcBef>
              <a:spcAft>
                <a:spcPts val="0"/>
              </a:spcAft>
              <a:buSzPts val="1018"/>
              <a:buNone/>
            </a:pPr>
            <a:r>
              <a:rPr lang="ja" sz="1100"/>
              <a:t>新規性・差分</a:t>
            </a:r>
            <a:br>
              <a:rPr lang="ja" sz="1100"/>
            </a:br>
            <a:r>
              <a:rPr lang="ja" sz="722"/>
              <a:t>自己生成された例を用いる</a:t>
            </a:r>
            <a:br>
              <a:rPr lang="ja" sz="722"/>
            </a:br>
            <a:r>
              <a:rPr lang="ja" sz="722"/>
              <a:t>広範な問題解決の知識を活用</a:t>
            </a:r>
            <a:br>
              <a:rPr lang="ja" sz="722"/>
            </a:br>
            <a:r>
              <a:rPr lang="ja" sz="722"/>
              <a:t>自己生成された例+知識から、高度な出力を生成</a:t>
            </a:r>
            <a:endParaRPr sz="722"/>
          </a:p>
          <a:p>
            <a:pPr indent="0" lvl="0" marL="0" rtl="0" algn="l">
              <a:spcBef>
                <a:spcPts val="1200"/>
              </a:spcBef>
              <a:spcAft>
                <a:spcPts val="1200"/>
              </a:spcAft>
              <a:buSzPts val="1018"/>
              <a:buNone/>
            </a:pPr>
            <a:r>
              <a:rPr lang="ja" sz="1100"/>
              <a:t>手法</a:t>
            </a:r>
            <a:br>
              <a:rPr lang="ja" sz="722"/>
            </a:br>
            <a:r>
              <a:rPr lang="ja" sz="722"/>
              <a:t>人間が新しい問題に取り組む際に過去の経験を思い出し、類推する方法を参考に</a:t>
            </a:r>
            <a:br>
              <a:rPr lang="ja" sz="722"/>
            </a:br>
            <a:r>
              <a:rPr lang="ja" sz="722"/>
              <a:t>出力に、モデルに関連する例や知識を自己生成させることで、新しい問題を</a:t>
            </a:r>
            <a:br>
              <a:rPr lang="ja" sz="722"/>
            </a:br>
            <a:r>
              <a:rPr lang="ja" sz="722"/>
              <a:t>解決するためのコンテキスト内での学習を行います。</a:t>
            </a:r>
            <a:br>
              <a:rPr lang="ja" sz="722"/>
            </a:br>
            <a:r>
              <a:rPr lang="ja" sz="722"/>
              <a:t>目標となる問題を解決するためにプロンプトとして「関連する過去の問題や</a:t>
            </a:r>
            <a:br>
              <a:rPr lang="ja" sz="722"/>
            </a:br>
            <a:r>
              <a:rPr lang="ja" sz="722"/>
              <a:t>関連性のある明確な問題を3つ思い浮かべる。それぞれの問題について説明し、</a:t>
            </a:r>
            <a:br>
              <a:rPr lang="ja" sz="722"/>
            </a:br>
            <a:r>
              <a:rPr lang="ja" sz="722"/>
              <a:t>解決策を説明しなさい。」などの指示を追加します。</a:t>
            </a:r>
            <a:br>
              <a:rPr lang="ja" sz="722"/>
            </a:br>
            <a:r>
              <a:rPr lang="ja" sz="722"/>
              <a:t>これによりラベルなしでの推論の詳細情報を作ります</a:t>
            </a:r>
            <a:br>
              <a:rPr lang="ja" sz="722"/>
            </a:br>
            <a:r>
              <a:rPr lang="ja" sz="722"/>
              <a:t>また、「チュートリアルとして問題の核となる概念を特定し、</a:t>
            </a:r>
            <a:br>
              <a:rPr lang="ja" sz="722"/>
            </a:br>
            <a:r>
              <a:rPr lang="ja" sz="722"/>
              <a:t>チュートリアルを行ってください。」といった指示をプロンプトに追加すること</a:t>
            </a:r>
            <a:br>
              <a:rPr lang="ja" sz="722"/>
            </a:br>
            <a:r>
              <a:rPr lang="ja" sz="722"/>
              <a:t>でコード生成においても知識を最初に生成することが良い結果になることが</a:t>
            </a:r>
            <a:br>
              <a:rPr lang="ja" sz="722"/>
            </a:br>
            <a:r>
              <a:rPr lang="ja" sz="722"/>
              <a:t>わかっています</a:t>
            </a:r>
            <a:br>
              <a:rPr lang="ja" sz="722"/>
            </a:br>
            <a:r>
              <a:rPr lang="ja" sz="722"/>
              <a:t>プロンプト例</a:t>
            </a:r>
            <a:br>
              <a:rPr lang="ja" sz="722"/>
            </a:br>
            <a:r>
              <a:rPr lang="ja" sz="722"/>
              <a:t># Instruction:</a:t>
            </a:r>
            <a:br>
              <a:rPr lang="ja" sz="722"/>
            </a:br>
            <a:r>
              <a:rPr lang="ja" sz="722"/>
              <a:t>## Recall relevant exemplars:</a:t>
            </a:r>
            <a:br>
              <a:rPr lang="ja" sz="722"/>
            </a:br>
            <a:r>
              <a:rPr lang="ja" sz="722"/>
              <a:t>## Solve the initial problem:</a:t>
            </a:r>
            <a:endParaRPr sz="722"/>
          </a:p>
        </p:txBody>
      </p:sp>
      <p:pic>
        <p:nvPicPr>
          <p:cNvPr id="379" name="Google Shape;379;p50"/>
          <p:cNvPicPr preferRelativeResize="0"/>
          <p:nvPr/>
        </p:nvPicPr>
        <p:blipFill>
          <a:blip r:embed="rId3">
            <a:alphaModFix/>
          </a:blip>
          <a:stretch>
            <a:fillRect/>
          </a:stretch>
        </p:blipFill>
        <p:spPr>
          <a:xfrm>
            <a:off x="3470025" y="411076"/>
            <a:ext cx="5645025" cy="3512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Precise Zero-Shot Dense Retrieval without Relevance Labels(HyDE)</a:t>
            </a:r>
            <a:r>
              <a:rPr lang="ja" sz="1569" u="sng"/>
              <a:t> 2022</a:t>
            </a:r>
            <a:endParaRPr sz="1469" u="sng"/>
          </a:p>
          <a:p>
            <a:pPr indent="0" lvl="0" marL="0" rtl="0" algn="l">
              <a:spcBef>
                <a:spcPts val="1200"/>
              </a:spcBef>
              <a:spcAft>
                <a:spcPts val="0"/>
              </a:spcAft>
              <a:buSzPts val="1018"/>
              <a:buNone/>
            </a:pPr>
            <a:r>
              <a:rPr lang="ja" sz="1100"/>
              <a:t>概要</a:t>
            </a:r>
            <a:br>
              <a:rPr lang="ja" sz="722"/>
            </a:br>
            <a:r>
              <a:rPr lang="ja" sz="722"/>
              <a:t>ベクトル検索において入力をベクトル化して検索を行うのではなく、HyDE（Hypothetical Document Embeddings：仮説的文書埋め込み）を用いて、関連性パターンを捉えた仮説的文書を生成、それを埋め込みベクトル化して検索を行うする。HyDEはウェブ検索、QA、事実検証、様々な言語における検索性能を大幅に向上させる(ちょっと疑問符)。https://github.com/texttron/hyde</a:t>
            </a:r>
            <a:endParaRPr sz="722"/>
          </a:p>
          <a:p>
            <a:pPr indent="0" lvl="0" marL="0" rtl="0" algn="l">
              <a:spcBef>
                <a:spcPts val="1200"/>
              </a:spcBef>
              <a:spcAft>
                <a:spcPts val="1200"/>
              </a:spcAft>
              <a:buSzPts val="1018"/>
              <a:buNone/>
            </a:pPr>
            <a:r>
              <a:rPr lang="ja" sz="1100"/>
              <a:t>新規性・差分</a:t>
            </a:r>
            <a:br>
              <a:rPr lang="ja" sz="722"/>
            </a:br>
            <a:r>
              <a:rPr lang="ja" sz="722"/>
              <a:t>入力とベクトルストアでの文章検索自己生成された例+知識から、高度な出力を生成</a:t>
            </a:r>
            <a:br>
              <a:rPr lang="ja" sz="722"/>
            </a:br>
            <a:r>
              <a:rPr lang="ja" sz="722"/>
              <a:t>HyDEは検索システムの初期の性能が特に良いです</a:t>
            </a:r>
            <a:endParaRPr sz="722"/>
          </a:p>
        </p:txBody>
      </p:sp>
      <p:pic>
        <p:nvPicPr>
          <p:cNvPr id="385" name="Google Shape;385;p51"/>
          <p:cNvPicPr preferRelativeResize="0"/>
          <p:nvPr/>
        </p:nvPicPr>
        <p:blipFill>
          <a:blip r:embed="rId3">
            <a:alphaModFix/>
          </a:blip>
          <a:stretch>
            <a:fillRect/>
          </a:stretch>
        </p:blipFill>
        <p:spPr>
          <a:xfrm>
            <a:off x="0" y="1914352"/>
            <a:ext cx="9144003" cy="3129848"/>
          </a:xfrm>
          <a:prstGeom prst="rect">
            <a:avLst/>
          </a:prstGeom>
          <a:noFill/>
          <a:ln>
            <a:noFill/>
          </a:ln>
        </p:spPr>
      </p:pic>
      <p:sp>
        <p:nvSpPr>
          <p:cNvPr id="386" name="Google Shape;386;p51"/>
          <p:cNvSpPr txBox="1"/>
          <p:nvPr/>
        </p:nvSpPr>
        <p:spPr>
          <a:xfrm>
            <a:off x="6924300" y="1215625"/>
            <a:ext cx="2219700" cy="615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Web Search</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Please write a passage to answer the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Question: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Passage:</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Active Retrieval Augmented Generation</a:t>
            </a:r>
            <a:r>
              <a:rPr lang="ja" sz="1569" u="sng"/>
              <a:t>(</a:t>
            </a:r>
            <a:r>
              <a:rPr lang="ja" sz="1569" u="sng"/>
              <a:t>FLARE</a:t>
            </a:r>
            <a:r>
              <a:rPr lang="ja" sz="1569" u="sng"/>
              <a:t>) 2023</a:t>
            </a:r>
            <a:endParaRPr sz="1469" u="sng"/>
          </a:p>
          <a:p>
            <a:pPr indent="0" lvl="0" marL="0" rtl="0" algn="l">
              <a:spcBef>
                <a:spcPts val="1200"/>
              </a:spcBef>
              <a:spcAft>
                <a:spcPts val="0"/>
              </a:spcAft>
              <a:buSzPts val="1018"/>
              <a:buNone/>
            </a:pPr>
            <a:r>
              <a:rPr lang="ja" sz="1100"/>
              <a:t>概要</a:t>
            </a:r>
            <a:br>
              <a:rPr lang="ja" sz="722"/>
            </a:br>
            <a:r>
              <a:rPr lang="ja" sz="722"/>
              <a:t>外部知識から情報を取得することでLLMを学習時以降の情報を使用して回答を生成できる。通常は入力に対して一回の情報検索しか行わないが、Forward-Looking Active REtrieval augmented generation (FLARE)では、生成した文章の確率が指定した以上になるまで繰り返し検索を行う</a:t>
            </a:r>
            <a:br>
              <a:rPr lang="ja" sz="722"/>
            </a:br>
            <a:r>
              <a:rPr lang="ja" sz="722"/>
              <a:t>https://github.com/jzbjyb/FLARE</a:t>
            </a:r>
            <a:endParaRPr sz="722"/>
          </a:p>
          <a:p>
            <a:pPr indent="0" lvl="0" marL="0" rtl="0" algn="l">
              <a:spcBef>
                <a:spcPts val="1200"/>
              </a:spcBef>
              <a:spcAft>
                <a:spcPts val="1200"/>
              </a:spcAft>
              <a:buSzPts val="1018"/>
              <a:buNone/>
            </a:pPr>
            <a:r>
              <a:rPr lang="ja" sz="1100"/>
              <a:t>新規性・差分</a:t>
            </a:r>
            <a:br>
              <a:rPr lang="ja" sz="722"/>
            </a:br>
            <a:r>
              <a:rPr lang="ja" sz="722"/>
              <a:t>情報検索を設定した確率を満たすまで何回も検索結果を使用して文章を生成する</a:t>
            </a:r>
            <a:endParaRPr sz="722"/>
          </a:p>
        </p:txBody>
      </p:sp>
      <p:pic>
        <p:nvPicPr>
          <p:cNvPr id="392" name="Google Shape;392;p52"/>
          <p:cNvPicPr preferRelativeResize="0"/>
          <p:nvPr/>
        </p:nvPicPr>
        <p:blipFill>
          <a:blip r:embed="rId3">
            <a:alphaModFix/>
          </a:blip>
          <a:stretch>
            <a:fillRect/>
          </a:stretch>
        </p:blipFill>
        <p:spPr>
          <a:xfrm>
            <a:off x="4883750" y="1808750"/>
            <a:ext cx="2971800" cy="3143250"/>
          </a:xfrm>
          <a:prstGeom prst="rect">
            <a:avLst/>
          </a:prstGeom>
          <a:noFill/>
          <a:ln>
            <a:noFill/>
          </a:ln>
        </p:spPr>
      </p:pic>
      <p:sp>
        <p:nvSpPr>
          <p:cNvPr id="393" name="Google Shape;393;p52"/>
          <p:cNvSpPr txBox="1"/>
          <p:nvPr/>
        </p:nvSpPr>
        <p:spPr>
          <a:xfrm>
            <a:off x="303100" y="180875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検索指示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 1. LMに検索クエリを生成させるための指示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クエリ。</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いくつかの検索関連の例文。</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スキル2. LMに特定の下流タスク（例：マルチホップQA）を実行させるための</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特定のダウンストリームタスク（例：マルチホップ QA）を実行するように LM を誘導する指示。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タスク関連の例題</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LM がスキル 1 とスキル 2 を組み合わせてテストケース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と 2 を組み合わせてテストケースとする。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テストケースの入力</a:t>
            </a:r>
            <a:endParaRPr sz="700">
              <a:solidFill>
                <a:schemeClr val="accent3"/>
              </a:solidFill>
              <a:latin typeface="Proxima Nova"/>
              <a:ea typeface="Proxima Nova"/>
              <a:cs typeface="Proxima Nova"/>
              <a:sym typeface="Proxima Nova"/>
            </a:endParaRPr>
          </a:p>
        </p:txBody>
      </p:sp>
      <p:sp>
        <p:nvSpPr>
          <p:cNvPr id="394" name="Google Shape;394;p52"/>
          <p:cNvSpPr txBox="1"/>
          <p:nvPr/>
        </p:nvSpPr>
        <p:spPr>
          <a:xfrm>
            <a:off x="303100" y="336750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セルフアスクによるマルチホップQA</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質問 テオドール・ヘッカーとハリー・ヴォーン・ワトキンスはどちらが長生き？</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ヴォーン・ワトキンス？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ここでフォローアップの質問は必要ですか？はい。</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フォローアップです： テオドール・ヘッカーは何歳で亡くなりましたか？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テオドール・ヘッカーは65歳でした。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 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ハリー・ヴォーン・ワトキンスは69歳でした。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最終的な答えは、ハリー・ヴォーン・ワトキンスです。</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Self-RAG: Learning to Retrieve, Generate, and Critique through Self-Reflection</a:t>
            </a:r>
            <a:r>
              <a:rPr lang="ja" sz="1569" u="sng"/>
              <a:t> 2023</a:t>
            </a:r>
            <a:endParaRPr sz="1469" u="sng"/>
          </a:p>
          <a:p>
            <a:pPr indent="0" lvl="0" marL="0" rtl="0" algn="l">
              <a:spcBef>
                <a:spcPts val="1200"/>
              </a:spcBef>
              <a:spcAft>
                <a:spcPts val="0"/>
              </a:spcAft>
              <a:buSzPct val="92500"/>
              <a:buNone/>
            </a:pPr>
            <a:r>
              <a:rPr lang="ja" sz="1100"/>
              <a:t>概要</a:t>
            </a:r>
            <a:br>
              <a:rPr lang="ja" sz="722"/>
            </a:br>
            <a:r>
              <a:rPr lang="ja" sz="822"/>
              <a:t>大規模言語モデル（LLM）における事実の不正確さの問題に取り組んでいます。著者らは、セルフリフレクティブ・リトリーバル・オーグメンテッド・ジェネレーション（SELF-RAG）フレームワークを導入し、リトリーバルおよびセルフリフレクションのメカニズムを組み込むことで、LMの生成品質と事実の正確性を向上させることを目指しています</a:t>
            </a:r>
            <a:endParaRPr sz="822"/>
          </a:p>
          <a:p>
            <a:pPr indent="0" lvl="0" marL="0" rtl="0" algn="l">
              <a:spcBef>
                <a:spcPts val="1200"/>
              </a:spcBef>
              <a:spcAft>
                <a:spcPts val="0"/>
              </a:spcAft>
              <a:buSzPct val="92500"/>
              <a:buNone/>
            </a:pPr>
            <a:r>
              <a:rPr lang="ja" sz="1100"/>
              <a:t>新規性</a:t>
            </a:r>
            <a:br>
              <a:rPr lang="ja" sz="1100"/>
            </a:br>
            <a:r>
              <a:rPr lang="ja" sz="800"/>
              <a:t>SELF-RAGの革新性は、適応的に関連するパッセージを要求し、テキストを生成し、</a:t>
            </a:r>
            <a:br>
              <a:rPr lang="ja" sz="800"/>
            </a:br>
            <a:r>
              <a:rPr lang="ja" sz="800"/>
              <a:t>特別なトークンであるリフレクショントークンを使用して、取得したパッセージと</a:t>
            </a:r>
            <a:br>
              <a:rPr lang="ja" sz="800"/>
            </a:br>
            <a:r>
              <a:rPr lang="ja" sz="800"/>
              <a:t>自身の出力を批判的に検討する能力にあります。</a:t>
            </a:r>
            <a:br>
              <a:rPr lang="ja" sz="800"/>
            </a:br>
            <a:r>
              <a:rPr lang="ja" sz="800"/>
              <a:t>これは、既存のリトリーバル・オーグメンテッド・ジェネレーション（RAG）方法とは異なり、</a:t>
            </a:r>
            <a:br>
              <a:rPr lang="ja" sz="800"/>
            </a:br>
            <a:r>
              <a:rPr lang="ja" sz="800"/>
              <a:t>手元のタスクに関連性を評価することなく固定された文書の数を取得するものです。</a:t>
            </a:r>
            <a:endParaRPr sz="1100"/>
          </a:p>
          <a:p>
            <a:pPr indent="0" lvl="0" marL="0" rtl="0" algn="l">
              <a:spcBef>
                <a:spcPts val="1200"/>
              </a:spcBef>
              <a:spcAft>
                <a:spcPts val="0"/>
              </a:spcAft>
              <a:buSzPct val="92500"/>
              <a:buNone/>
            </a:pPr>
            <a:r>
              <a:rPr lang="ja" sz="1100"/>
              <a:t>手法</a:t>
            </a:r>
            <a:endParaRPr sz="1100"/>
          </a:p>
          <a:p>
            <a:pPr indent="0" lvl="0" marL="0" rtl="0" algn="l">
              <a:spcBef>
                <a:spcPts val="1200"/>
              </a:spcBef>
              <a:spcAft>
                <a:spcPts val="0"/>
              </a:spcAft>
              <a:buSzPct val="140920"/>
              <a:buNone/>
            </a:pPr>
            <a:br>
              <a:rPr lang="ja" sz="722"/>
            </a:br>
            <a:r>
              <a:rPr lang="ja" sz="822"/>
              <a:t>SELF-RAGは、以下のように動作するエンドツーエンドのトレーニング可能な</a:t>
            </a:r>
            <a:br>
              <a:rPr lang="ja" sz="822"/>
            </a:br>
            <a:r>
              <a:rPr lang="ja" sz="822"/>
              <a:t>フレームワークとして設計されています：</a:t>
            </a:r>
            <a:br>
              <a:rPr lang="ja" sz="822"/>
            </a:br>
            <a:r>
              <a:rPr lang="ja" sz="822"/>
              <a:t>1. 入力プロンプトが与えられると、モデルはまず、取得したパッセージで</a:t>
            </a:r>
            <a:br>
              <a:rPr lang="ja" sz="822"/>
            </a:br>
            <a:r>
              <a:rPr lang="ja" sz="822"/>
              <a:t>次の生成を拡張するかどうかを決定します（リトリーブトークン）。</a:t>
            </a:r>
            <a:br>
              <a:rPr lang="ja" sz="822"/>
            </a:br>
            <a:r>
              <a:rPr lang="ja" sz="822"/>
              <a:t>2. リトリーバルが必要とされると、関連するパッセージを取得し、</a:t>
            </a:r>
            <a:br>
              <a:rPr lang="ja" sz="822"/>
            </a:br>
            <a:r>
              <a:rPr lang="ja" sz="822"/>
              <a:t>それらの関連性を評価します（ISRELトークン）。</a:t>
            </a:r>
            <a:br>
              <a:rPr lang="ja" sz="822"/>
            </a:br>
            <a:r>
              <a:rPr lang="ja" sz="822"/>
              <a:t>3. モデルは、タスクの出力を生成しながら、出力の事実サポート（ISSUPトークン）</a:t>
            </a:r>
            <a:br>
              <a:rPr lang="ja" sz="822"/>
            </a:br>
            <a:r>
              <a:rPr lang="ja" sz="822"/>
              <a:t>および全体の有用性（ISUSEトークン）を評価するための批評トークンを同時に生成します。</a:t>
            </a:r>
            <a:br>
              <a:rPr lang="ja" sz="822"/>
            </a:br>
            <a:r>
              <a:rPr lang="ja" sz="822"/>
              <a:t>4. モデルはこれらのリフレクショントークンを考慮した再ランキングメカニズムを使用して、</a:t>
            </a:r>
            <a:br>
              <a:rPr lang="ja" sz="822"/>
            </a:br>
            <a:r>
              <a:rPr lang="ja" sz="822"/>
              <a:t>最良の出力セグメントを選択します。</a:t>
            </a:r>
            <a:br>
              <a:rPr lang="ja" sz="822"/>
            </a:br>
            <a:r>
              <a:rPr lang="ja" sz="822"/>
              <a:t>SELF-RAGは、リフレクショントークンに割り当てられた重みを調整することで、</a:t>
            </a:r>
            <a:br>
              <a:rPr lang="ja" sz="822"/>
            </a:br>
            <a:r>
              <a:rPr lang="ja" sz="822"/>
              <a:t>リトリーバルの頻度やモデルの振る舞いを制御するため、</a:t>
            </a:r>
            <a:br>
              <a:rPr lang="ja" sz="822"/>
            </a:br>
            <a:r>
              <a:rPr lang="ja" sz="822"/>
              <a:t>推論時にさらにカスタマイズすることができます。</a:t>
            </a:r>
            <a:endParaRPr sz="822"/>
          </a:p>
          <a:p>
            <a:pPr indent="0" lvl="0" marL="0" rtl="0" algn="l">
              <a:spcBef>
                <a:spcPts val="1200"/>
              </a:spcBef>
              <a:spcAft>
                <a:spcPts val="0"/>
              </a:spcAft>
              <a:buSzPct val="90683"/>
              <a:buNone/>
            </a:pPr>
            <a:r>
              <a:t/>
            </a:r>
            <a:endParaRPr sz="1122"/>
          </a:p>
          <a:p>
            <a:pPr indent="0" lvl="0" marL="0" rtl="0" algn="l">
              <a:spcBef>
                <a:spcPts val="1200"/>
              </a:spcBef>
              <a:spcAft>
                <a:spcPts val="0"/>
              </a:spcAft>
              <a:buSzPct val="90683"/>
              <a:buNone/>
            </a:pPr>
            <a:r>
              <a:t/>
            </a:r>
            <a:endParaRPr sz="1122"/>
          </a:p>
          <a:p>
            <a:pPr indent="0" lvl="0" marL="0" rtl="0" algn="l">
              <a:spcBef>
                <a:spcPts val="1200"/>
              </a:spcBef>
              <a:spcAft>
                <a:spcPts val="1200"/>
              </a:spcAft>
              <a:buSzPct val="90683"/>
              <a:buNone/>
            </a:pPr>
            <a:r>
              <a:rPr lang="ja" sz="1122"/>
              <a:t>結果</a:t>
            </a:r>
            <a:br>
              <a:rPr lang="ja" sz="1122"/>
            </a:br>
            <a:r>
              <a:rPr lang="ja" sz="822"/>
              <a:t>推論および長文生成を含む6つの多様なタスクでの実験的なテストでは、SELF-RAGが最先端のLLMや既存のリトリーバル・オーグメンテッド・モデルに比べて、出力の品質、事実性、および引用の正確性において著しく優れていることが示されました。特に、SELF-RAGは、ChatGPTやリトリーバル・オーグメンテッドのLlama2-chatモデルに比べて、オープンドメインのQA、推論、および事実検証タスクにおいて改善が見られました。著者らはまた、パフォーマンスの向上とモデルのカスタマイズのためのリフレクショントークンのトレーニングと推論の有効性の証拠も提供しています。</a:t>
            </a:r>
            <a:endParaRPr sz="1100"/>
          </a:p>
        </p:txBody>
      </p:sp>
      <p:pic>
        <p:nvPicPr>
          <p:cNvPr id="400" name="Google Shape;400;p53"/>
          <p:cNvPicPr preferRelativeResize="0"/>
          <p:nvPr/>
        </p:nvPicPr>
        <p:blipFill>
          <a:blip r:embed="rId3">
            <a:alphaModFix/>
          </a:blip>
          <a:stretch>
            <a:fillRect/>
          </a:stretch>
        </p:blipFill>
        <p:spPr>
          <a:xfrm>
            <a:off x="61750" y="2007175"/>
            <a:ext cx="4203599" cy="2272100"/>
          </a:xfrm>
          <a:prstGeom prst="rect">
            <a:avLst/>
          </a:prstGeom>
          <a:noFill/>
          <a:ln>
            <a:noFill/>
          </a:ln>
        </p:spPr>
      </p:pic>
      <p:pic>
        <p:nvPicPr>
          <p:cNvPr id="401" name="Google Shape;401;p53"/>
          <p:cNvPicPr preferRelativeResize="0"/>
          <p:nvPr/>
        </p:nvPicPr>
        <p:blipFill>
          <a:blip r:embed="rId4">
            <a:alphaModFix/>
          </a:blip>
          <a:stretch>
            <a:fillRect/>
          </a:stretch>
        </p:blipFill>
        <p:spPr>
          <a:xfrm>
            <a:off x="4294550" y="1050750"/>
            <a:ext cx="4849450" cy="32285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9239"/>
              <a:buNone/>
            </a:pPr>
            <a:r>
              <a:rPr lang="ja" sz="1469" u="sng"/>
              <a:t>Enhancing Zero-Shot Chain-of-Thought Reasoning in Large Language Models through Logic</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プロンプトフレームワークLogical Chain-of-Thought(LogiCoT)を提案。CoTを発展させ生成の際に論理的な整合性をチェックするようにします。https://github.com/csitfun/LogiCoT</a:t>
            </a:r>
            <a:endParaRPr sz="722"/>
          </a:p>
          <a:p>
            <a:pPr indent="0" lvl="0" marL="0" rtl="0" algn="l">
              <a:spcBef>
                <a:spcPts val="1200"/>
              </a:spcBef>
              <a:spcAft>
                <a:spcPts val="0"/>
              </a:spcAft>
              <a:buSzPct val="92500"/>
              <a:buNone/>
            </a:pPr>
            <a:r>
              <a:rPr lang="ja" sz="1100"/>
              <a:t>手法</a:t>
            </a:r>
            <a:br>
              <a:rPr lang="ja" sz="1100"/>
            </a:br>
            <a:r>
              <a:rPr lang="ja" sz="722"/>
              <a:t>CoTでは途中の生成失敗(赤)により残りの推論が信用できなくなります。対策としてLogiCoTでは思考・検証・修正のプロンプトを作成。検証に合格した(青)物を採用し、合格しなかったものを修正(黄)します。</a:t>
            </a:r>
            <a:endParaRPr sz="722"/>
          </a:p>
          <a:p>
            <a:pPr indent="0" lvl="0" marL="0" rtl="0" algn="l">
              <a:spcBef>
                <a:spcPts val="1200"/>
              </a:spcBef>
              <a:spcAft>
                <a:spcPts val="0"/>
              </a:spcAft>
              <a:buSzPct val="92500"/>
              <a:buNone/>
            </a:pPr>
            <a:r>
              <a:rPr lang="ja" sz="1100"/>
              <a:t>プロンプト例</a:t>
            </a:r>
            <a:br>
              <a:rPr lang="ja" sz="1100"/>
            </a:br>
            <a:r>
              <a:rPr lang="ja" sz="722"/>
              <a:t>成功事例</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endParaRPr sz="722"/>
          </a:p>
          <a:p>
            <a:pPr indent="0" lvl="0" marL="0" rtl="0" algn="l">
              <a:spcBef>
                <a:spcPts val="1200"/>
              </a:spcBef>
              <a:spcAft>
                <a:spcPts val="0"/>
              </a:spcAft>
              <a:buNone/>
            </a:pPr>
            <a:r>
              <a:rPr lang="ja" sz="722"/>
              <a:t>回答:</a:t>
            </a:r>
            <a:br>
              <a:rPr lang="ja" sz="722"/>
            </a:br>
            <a:r>
              <a:rPr lang="ja" sz="722"/>
              <a:t>#1. 最初に、テリーが30日間で購入する必要がある4つ入りのヨーグルトのパックの数を決定する必要があります。</a:t>
            </a:r>
            <a:br>
              <a:rPr lang="ja" sz="722"/>
            </a:br>
            <a:r>
              <a:rPr lang="ja" sz="722"/>
              <a:t>これを行うには、30を4で割ります: 30 / 4 = 7.5</a:t>
            </a:r>
            <a:br>
              <a:rPr lang="ja" sz="722"/>
            </a:br>
            <a:r>
              <a:rPr lang="ja" sz="722"/>
              <a:t>#2. テリーはパックの一部を購入することはできませんので、最も近い整数に切り上げます: 8</a:t>
            </a:r>
            <a:br>
              <a:rPr lang="ja" sz="722"/>
            </a:br>
            <a:r>
              <a:rPr lang="ja" sz="722"/>
              <a:t>#3. 次に、テリーが購入する個々のヨーグルトの数を決定する必要があります。</a:t>
            </a:r>
            <a:br>
              <a:rPr lang="ja" sz="722"/>
            </a:br>
            <a:r>
              <a:rPr lang="ja" sz="722"/>
              <a:t>これを行うには、パックの数にパックあたりのヨーグルトの数を掛けます: 8 * 4 = 32</a:t>
            </a:r>
            <a:br>
              <a:rPr lang="ja" sz="722"/>
            </a:br>
            <a:r>
              <a:rPr lang="ja" sz="722"/>
              <a:t>#4. 最終的に、テリーがヨーグルトに使う金額を決定する必要があります。</a:t>
            </a:r>
            <a:br>
              <a:rPr lang="ja" sz="722"/>
            </a:br>
            <a:r>
              <a:rPr lang="ja" sz="722"/>
              <a:t>これを行うには、ヨーグルトの総数をドルあたりのヨーグルトの数で割ります: 32 / 4 = 8</a:t>
            </a:r>
            <a:br>
              <a:rPr lang="ja" sz="722"/>
            </a:br>
            <a:r>
              <a:rPr lang="ja" sz="722"/>
              <a:t>したがって、テリーは30日間で$8.00をヨーグルトに使います。</a:t>
            </a:r>
            <a:endParaRPr sz="722"/>
          </a:p>
          <a:p>
            <a:pPr indent="0" lvl="0" marL="0" rtl="0" algn="l">
              <a:spcBef>
                <a:spcPts val="1200"/>
              </a:spcBef>
              <a:spcAft>
                <a:spcPts val="1200"/>
              </a:spcAft>
              <a:buNone/>
            </a:pPr>
            <a:r>
              <a:rPr lang="ja" sz="722"/>
              <a:t>ステップ#1の確認</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br>
              <a:rPr lang="ja" sz="722"/>
            </a:br>
            <a:r>
              <a:rPr lang="ja" sz="722"/>
              <a:t>回答:</a:t>
            </a:r>
            <a:br>
              <a:rPr lang="ja" sz="722"/>
            </a:br>
            <a:r>
              <a:rPr lang="ja" sz="722"/>
              <a:t>ステップ#1の次のステップの確認:</a:t>
            </a:r>
            <a:br>
              <a:rPr lang="ja" sz="722"/>
            </a:br>
            <a:r>
              <a:rPr lang="ja" sz="722"/>
              <a:t>#1. 最初に、テリーが30日間で購入する必要がある4つ入りのヨーグルトのパックの数を決定する必要があります。これを行うには、30を4で割ります: 30 / 4 = 7.5</a:t>
            </a:r>
            <a:br>
              <a:rPr lang="ja" sz="722"/>
            </a:br>
            <a:r>
              <a:rPr lang="ja" sz="722"/>
              <a:t>異なるレビュー（XとY）をチェックしましょう。</a:t>
            </a:r>
            <a:br>
              <a:rPr lang="ja" sz="722"/>
            </a:br>
            <a:r>
              <a:rPr lang="ja" sz="722"/>
              <a:t>より妥当な方をサポートし、もう一方を批判してください。</a:t>
            </a:r>
            <a:br>
              <a:rPr lang="ja" sz="722"/>
            </a:br>
            <a:r>
              <a:rPr lang="ja" sz="722"/>
              <a:t>レビューX: &lt;レビュー&gt; ステップ#1は真実です。なぜならテリーは1日に2つのヨーグルトを食べ、それぞれのパックには4つのヨーグルトが入っています。したがって、テリーが30日間で購入する必要がある4つ入りのヨーグルトのパックの数を決定するためには、30を4で割る必要があります。 &lt;/レビュー&gt;</a:t>
            </a:r>
            <a:br>
              <a:rPr lang="ja" sz="722"/>
            </a:br>
            <a:r>
              <a:rPr lang="ja" sz="722"/>
              <a:t>レビューY: &lt;レビュー&gt; ステップ#1は誤りです。なぜなら質問はテリーが1日に2つのヨーグルトを食べると述べており、4つではありません。したがって、テリーが30日間で購入する必要がある4つ入りのヨーグルトのパックの数を仮定することはできません。</a:t>
            </a:r>
            <a:br>
              <a:rPr lang="ja" sz="722"/>
            </a:br>
            <a:r>
              <a:rPr lang="ja" sz="722"/>
              <a:t>代わりに、30日間でテリーが購入する必要がある個々のヨーグルトの数を計算する必要があります。テリーは1日に2つのヨーグルトを食べるので、2を30で掛けます: 2 * 30 = 60。</a:t>
            </a:r>
            <a:br>
              <a:rPr lang="ja" sz="722"/>
            </a:br>
            <a:r>
              <a:rPr lang="ja" sz="722"/>
              <a:t>次に、個々のヨーグルトのコストを決定する必要があります。セール価格は4つのヨーグルトで$5.00なので、それぞれのヨーグルトは$5.00 / 4 = $1.25です。</a:t>
            </a:r>
            <a:br>
              <a:rPr lang="ja" sz="722"/>
            </a:br>
            <a:r>
              <a:rPr lang="ja" sz="722"/>
              <a:t>最後に、30日間でテリーがヨーグルトに使う金額を計算することができます。ヨーグルトの数（60）をヨーグルトあたりのコスト（$1.25）で掛けると、60 * $1.25 = $75になります。</a:t>
            </a:r>
            <a:br>
              <a:rPr lang="ja" sz="722"/>
            </a:br>
            <a:r>
              <a:rPr lang="ja" sz="722"/>
              <a:t>したがって、テリーは30日間で$75をヨーグルトに使います。 &lt;/レビュー&gt;</a:t>
            </a:r>
            <a:br>
              <a:rPr lang="ja" sz="722"/>
            </a:br>
            <a:r>
              <a:rPr lang="ja" sz="722"/>
              <a:t>それでは一つずつ分析してみましょう:</a:t>
            </a:r>
            <a:br>
              <a:rPr lang="ja" sz="722"/>
            </a:br>
            <a:r>
              <a:rPr lang="ja" sz="722"/>
              <a:t>I. ステップ#1の確認をサポートするための前提と前のステップは何ですか？（サポートとして正確な引用を引用してください。）</a:t>
            </a:r>
            <a:br>
              <a:rPr lang="ja" sz="722"/>
            </a:br>
            <a:r>
              <a:rPr lang="ja" sz="722"/>
              <a:t>II. 誤っているレビューを批判してください。（検討中のステップが一度に問題全体に取り組む必要はありません。）</a:t>
            </a:r>
            <a:br>
              <a:rPr lang="ja" sz="722"/>
            </a:br>
            <a:r>
              <a:rPr lang="ja" sz="722"/>
              <a:t>最後に、ステップ#1が真実か偽かを特定してください。</a:t>
            </a:r>
            <a:br>
              <a:rPr lang="ja" sz="722"/>
            </a:br>
            <a:r>
              <a:rPr lang="ja" sz="722"/>
              <a:t>分析と結論:</a:t>
            </a:r>
            <a:br>
              <a:rPr lang="ja" sz="722"/>
            </a:br>
            <a:r>
              <a:rPr lang="ja" sz="722"/>
              <a:t>I. ステップ#1の確認をサポートする前提は、テリーが1日に2つのヨーグルトを食べ、ヨーグルトが4つで$5.00のセール中であるということです。</a:t>
            </a:r>
            <a:br>
              <a:rPr lang="ja" sz="722"/>
            </a:br>
            <a:r>
              <a:rPr lang="ja" sz="722"/>
              <a:t>II. 誤っているレビュー（レビューX）は、質問で与えられた情報を誤解しており、テリーが1日に4つのヨーグルトを食べると誤解しています。これは質問文にはなく、テリーは1日に2つのヨーグルトを食べると述べています。</a:t>
            </a:r>
            <a:br>
              <a:rPr lang="ja" sz="722"/>
            </a:br>
            <a:r>
              <a:rPr lang="ja" sz="722"/>
              <a:t>最終結論: ステップ#1は偽です。レビューYの分析が正しいです。</a:t>
            </a:r>
            <a:endParaRPr sz="722"/>
          </a:p>
        </p:txBody>
      </p:sp>
      <p:pic>
        <p:nvPicPr>
          <p:cNvPr id="407" name="Google Shape;407;p54"/>
          <p:cNvPicPr preferRelativeResize="0"/>
          <p:nvPr/>
        </p:nvPicPr>
        <p:blipFill>
          <a:blip r:embed="rId3">
            <a:alphaModFix/>
          </a:blip>
          <a:stretch>
            <a:fillRect/>
          </a:stretch>
        </p:blipFill>
        <p:spPr>
          <a:xfrm>
            <a:off x="4128550" y="1097575"/>
            <a:ext cx="2448050" cy="1975600"/>
          </a:xfrm>
          <a:prstGeom prst="rect">
            <a:avLst/>
          </a:prstGeom>
          <a:noFill/>
          <a:ln>
            <a:noFill/>
          </a:ln>
        </p:spPr>
      </p:pic>
      <p:pic>
        <p:nvPicPr>
          <p:cNvPr id="408" name="Google Shape;408;p54"/>
          <p:cNvPicPr preferRelativeResize="0"/>
          <p:nvPr/>
        </p:nvPicPr>
        <p:blipFill>
          <a:blip r:embed="rId4">
            <a:alphaModFix/>
          </a:blip>
          <a:stretch>
            <a:fillRect/>
          </a:stretch>
        </p:blipFill>
        <p:spPr>
          <a:xfrm>
            <a:off x="6768613" y="1097575"/>
            <a:ext cx="2177960" cy="197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Element-aware Summarization with Large Language Models: Expert-aligned Evaluation and Chain-of-Thought Method</a:t>
            </a:r>
            <a:r>
              <a:rPr lang="ja" sz="1269" u="sng"/>
              <a:t> 2023  </a:t>
            </a:r>
            <a:endParaRPr sz="1269" u="sng"/>
          </a:p>
          <a:p>
            <a:pPr indent="0" lvl="0" marL="0" rtl="0" algn="l">
              <a:spcBef>
                <a:spcPts val="1200"/>
              </a:spcBef>
              <a:spcAft>
                <a:spcPts val="0"/>
              </a:spcAft>
              <a:buSzPts val="1018"/>
              <a:buNone/>
            </a:pPr>
            <a:r>
              <a:rPr lang="ja" sz="1100"/>
              <a:t>概要</a:t>
            </a:r>
            <a:br>
              <a:rPr lang="ja" sz="722"/>
            </a:br>
            <a:r>
              <a:rPr lang="ja" sz="722"/>
              <a:t>コミュニケーション理論[Lasswell's model of communication](https://en.wikipedia.org/wiki/Lasswell%27s_model_of_communication)を基に概要を要約するSummary Chain-of-Thought (SumCoT) を提案</a:t>
            </a:r>
            <a:br>
              <a:rPr lang="ja" sz="722"/>
            </a:br>
            <a:r>
              <a:rPr lang="ja" sz="722"/>
              <a:t>要約したいデータからエンティティ、日付、発生している出来事、結果を抽出します。この抽出結果を基に可能な限り多くのノイズを除去し、そのデータを使用して要約を実施します。</a:t>
            </a:r>
            <a:br>
              <a:rPr lang="ja" sz="722"/>
            </a:br>
            <a:r>
              <a:rPr lang="ja" sz="722"/>
              <a:t>https://github.com/Alsace08/SumCoT</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1100"/>
          </a:p>
          <a:p>
            <a:pPr indent="0" lvl="0" marL="0" rtl="0" algn="l">
              <a:spcBef>
                <a:spcPts val="1200"/>
              </a:spcBef>
              <a:spcAft>
                <a:spcPts val="0"/>
              </a:spcAft>
              <a:buSzPts val="1018"/>
              <a:buNone/>
            </a:pPr>
            <a:r>
              <a:rPr lang="ja" sz="1100"/>
              <a:t>プロンプト</a:t>
            </a:r>
            <a:endParaRPr sz="722"/>
          </a:p>
          <a:p>
            <a:pPr indent="0" lvl="0" marL="0" rtl="0" algn="l">
              <a:spcBef>
                <a:spcPts val="1200"/>
              </a:spcBef>
              <a:spcAft>
                <a:spcPts val="1200"/>
              </a:spcAft>
              <a:buSzPts val="1018"/>
              <a:buNone/>
            </a:pPr>
            <a:r>
              <a:rPr lang="ja" sz="722"/>
              <a:t>ノイズ除去:</a:t>
            </a:r>
            <a:br>
              <a:rPr lang="ja" sz="722"/>
            </a:br>
            <a:r>
              <a:rPr lang="ja" sz="722"/>
              <a:t>What are the important entities in this document?    この文書で重要な主体は何か？</a:t>
            </a:r>
            <a:br>
              <a:rPr lang="ja" sz="722"/>
            </a:br>
            <a:r>
              <a:rPr lang="ja" sz="722"/>
              <a:t>What are the important dates in this document?       この文書で重要な日付は何か？</a:t>
            </a:r>
            <a:br>
              <a:rPr lang="ja" sz="722"/>
            </a:br>
            <a:r>
              <a:rPr lang="ja" sz="722"/>
              <a:t>What events are happening in this document?         この文書ではどんな出来事が起きているのか？</a:t>
            </a:r>
            <a:br>
              <a:rPr lang="ja" sz="722"/>
            </a:br>
            <a:r>
              <a:rPr lang="ja" sz="722"/>
              <a:t>What is the result of these events?                             これらの出来事の結果は何ですか？</a:t>
            </a:r>
            <a:br>
              <a:rPr lang="ja" sz="722"/>
            </a:br>
            <a:r>
              <a:rPr lang="ja" sz="722"/>
              <a:t>Please answer the above questions:                          以上の質問に答えてください：</a:t>
            </a:r>
            <a:endParaRPr sz="722"/>
          </a:p>
        </p:txBody>
      </p:sp>
      <p:pic>
        <p:nvPicPr>
          <p:cNvPr id="414" name="Google Shape;414;p55"/>
          <p:cNvPicPr preferRelativeResize="0"/>
          <p:nvPr/>
        </p:nvPicPr>
        <p:blipFill>
          <a:blip r:embed="rId3">
            <a:alphaModFix/>
          </a:blip>
          <a:stretch>
            <a:fillRect/>
          </a:stretch>
        </p:blipFill>
        <p:spPr>
          <a:xfrm>
            <a:off x="4675650" y="1310525"/>
            <a:ext cx="3790700" cy="1913851"/>
          </a:xfrm>
          <a:prstGeom prst="rect">
            <a:avLst/>
          </a:prstGeom>
          <a:noFill/>
          <a:ln>
            <a:noFill/>
          </a:ln>
        </p:spPr>
      </p:pic>
      <p:pic>
        <p:nvPicPr>
          <p:cNvPr id="415" name="Google Shape;415;p55"/>
          <p:cNvPicPr preferRelativeResize="0"/>
          <p:nvPr/>
        </p:nvPicPr>
        <p:blipFill>
          <a:blip r:embed="rId4">
            <a:alphaModFix/>
          </a:blip>
          <a:stretch>
            <a:fillRect/>
          </a:stretch>
        </p:blipFill>
        <p:spPr>
          <a:xfrm>
            <a:off x="549950" y="1310525"/>
            <a:ext cx="3158400" cy="1913848"/>
          </a:xfrm>
          <a:prstGeom prst="rect">
            <a:avLst/>
          </a:prstGeom>
          <a:noFill/>
          <a:ln>
            <a:noFill/>
          </a:ln>
        </p:spPr>
      </p:pic>
      <p:sp>
        <p:nvSpPr>
          <p:cNvPr id="416" name="Google Shape;416;p55"/>
          <p:cNvSpPr txBox="1"/>
          <p:nvPr/>
        </p:nvSpPr>
        <p:spPr>
          <a:xfrm>
            <a:off x="4167525" y="3798175"/>
            <a:ext cx="4849500" cy="9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22">
                <a:solidFill>
                  <a:schemeClr val="accent3"/>
                </a:solidFill>
                <a:latin typeface="Proxima Nova"/>
                <a:ea typeface="Proxima Nova"/>
                <a:cs typeface="Proxima Nova"/>
                <a:sym typeface="Proxima Nova"/>
              </a:rPr>
              <a:t>最終の要約: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以上の情報を統合し、記事をまとめましょう：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in one sentence:    上記の情報を統合し、記事を一文で要約しましょう：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上記の記事を要約してください：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in one sentence:     上記の記事を一文で要約しなさい：</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Instructive Dialogue Summarization with Query Aggregations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対話要約をクエリの調整を行うInstructDS(Instructive Dialogue Summarization)提案。クエリベースの要約をクエリ・対話・要約のトリプル(QDS)の３項を合成する3段階のアプローチを使い要約を行う</a:t>
            </a:r>
            <a:br>
              <a:rPr lang="ja" sz="722"/>
            </a:br>
            <a:r>
              <a:rPr lang="ja" sz="722"/>
              <a:t>InstructDSはユーザーの指示を明示的に考慮しながら対話を要約するテキスト生成モデル</a:t>
            </a:r>
            <a:br>
              <a:rPr lang="ja" sz="722"/>
            </a:br>
            <a:r>
              <a:rPr lang="ja" sz="1100"/>
              <a:t>手法</a:t>
            </a:r>
            <a:br>
              <a:rPr lang="ja" sz="722"/>
            </a:br>
            <a:r>
              <a:rPr lang="ja" sz="722"/>
              <a:t>クエリ・対話・要約のトリプルの生成</a:t>
            </a:r>
            <a:br>
              <a:rPr lang="ja" sz="722"/>
            </a:br>
            <a:r>
              <a:rPr lang="ja" sz="722"/>
              <a:t>1. 完全な要約からクエリを生成: Flan-T5-XLというモデルを使用して、クエリ生成のための質問生成能力を活用し、複数の候補クエリを生成</a:t>
            </a:r>
            <a:br>
              <a:rPr lang="ja" sz="722"/>
            </a:br>
            <a:r>
              <a:rPr lang="ja" sz="722"/>
              <a:t>質問生成能力を使ってクエリを生成</a:t>
            </a:r>
            <a:br>
              <a:rPr lang="ja" sz="722"/>
            </a:br>
            <a:r>
              <a:rPr lang="ja" sz="722"/>
              <a:t>2. クエリのフィルタリング: 生成されたクエリの中から回答不可能なクエリや重複するクエリを取り除く</a:t>
            </a:r>
            <a:br>
              <a:rPr lang="ja" sz="722"/>
            </a:br>
            <a:r>
              <a:rPr lang="ja" sz="722"/>
              <a:t>クエリのバリデーションと多様性を確保するために、テキストベースのフィルタリングと意味ベースのフィルタリングの実施</a:t>
            </a:r>
            <a:br>
              <a:rPr lang="ja" sz="722"/>
            </a:br>
            <a:r>
              <a:rPr lang="ja" sz="722"/>
              <a:t>テキストベースのフィルタリングでは、モデルXを使用してクエリのバリデーションを実施。</a:t>
            </a:r>
            <a:br>
              <a:rPr lang="ja" sz="722"/>
            </a:br>
            <a:r>
              <a:rPr lang="ja" sz="722"/>
              <a:t>意味ベースのフィルタリングでは、類似するクエリを削除。 </a:t>
            </a:r>
            <a:br>
              <a:rPr lang="ja" sz="722"/>
            </a:br>
            <a:r>
              <a:rPr lang="ja" sz="722"/>
              <a:t>意味ベースのフィルタリングでは、類似度スコアを計算するために正規化されたBERTScoreを使用し、類似しているクエリを削除</a:t>
            </a:r>
            <a:br>
              <a:rPr lang="ja" sz="722"/>
            </a:br>
            <a:r>
              <a:rPr lang="ja" sz="722"/>
              <a:t>3. クエリに基づいた要約の生成: クエリと完全な要約を入力として使用し、より密度の高い要約を生成</a:t>
            </a:r>
            <a:endParaRPr sz="722"/>
          </a:p>
          <a:p>
            <a:pPr indent="0" lvl="0" marL="0" rtl="0" algn="l">
              <a:spcBef>
                <a:spcPts val="1200"/>
              </a:spcBef>
              <a:spcAft>
                <a:spcPts val="1200"/>
              </a:spcAft>
              <a:buSzPts val="1018"/>
              <a:buNone/>
            </a:pPr>
            <a:r>
              <a:rPr lang="ja" sz="722"/>
              <a:t>モデルXによるクエリベースの要約の生成は困難であり、逆に要約からクエリベースの要約を生成することは比較的簡単で、</a:t>
            </a:r>
            <a:br>
              <a:rPr lang="ja" sz="722"/>
            </a:br>
            <a:r>
              <a:rPr lang="ja" sz="722"/>
              <a:t>より簡潔で構造化された情報源から情報を抽出することができるため、品質が保証されます </a:t>
            </a:r>
            <a:endParaRPr sz="722"/>
          </a:p>
        </p:txBody>
      </p:sp>
      <p:pic>
        <p:nvPicPr>
          <p:cNvPr id="422" name="Google Shape;422;p56"/>
          <p:cNvPicPr preferRelativeResize="0"/>
          <p:nvPr/>
        </p:nvPicPr>
        <p:blipFill>
          <a:blip r:embed="rId3">
            <a:alphaModFix/>
          </a:blip>
          <a:stretch>
            <a:fillRect/>
          </a:stretch>
        </p:blipFill>
        <p:spPr>
          <a:xfrm>
            <a:off x="5895825" y="1093500"/>
            <a:ext cx="3120750" cy="3524725"/>
          </a:xfrm>
          <a:prstGeom prst="rect">
            <a:avLst/>
          </a:prstGeom>
          <a:noFill/>
          <a:ln>
            <a:noFill/>
          </a:ln>
        </p:spPr>
      </p:pic>
      <p:pic>
        <p:nvPicPr>
          <p:cNvPr id="423" name="Google Shape;423;p56"/>
          <p:cNvPicPr preferRelativeResize="0"/>
          <p:nvPr/>
        </p:nvPicPr>
        <p:blipFill>
          <a:blip r:embed="rId4">
            <a:alphaModFix/>
          </a:blip>
          <a:stretch>
            <a:fillRect/>
          </a:stretch>
        </p:blipFill>
        <p:spPr>
          <a:xfrm>
            <a:off x="62375" y="2757200"/>
            <a:ext cx="5744276" cy="2132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Inferential Exclusion Prompting（IEP）というプロンプトを提案。CoTが行う線形的な生成ではなく非線形な回答を行うことで良い回答を生成、CoTと組み合わせることでさらに性能の良い回答を生成します</a:t>
            </a:r>
            <a:br>
              <a:rPr lang="ja" sz="722"/>
            </a:br>
            <a:r>
              <a:rPr lang="ja" sz="722"/>
              <a:t>また、MentalAbility Reasoning Benchmark（MARB）という人間の論理に固有の包括的な特徴を評価するための評価基準を導入してCoT都の生成差を確認しました。</a:t>
            </a:r>
            <a:br>
              <a:rPr lang="ja" sz="722"/>
            </a:br>
            <a:r>
              <a:rPr lang="ja" sz="722"/>
              <a:t>このベンチマークは、合計9,115の質問を含む6つの新しいサブタスクで構成しています</a:t>
            </a:r>
            <a:endParaRPr sz="722"/>
          </a:p>
          <a:p>
            <a:pPr indent="0" lvl="0" marL="0" rtl="0" algn="l">
              <a:spcBef>
                <a:spcPts val="1200"/>
              </a:spcBef>
              <a:spcAft>
                <a:spcPts val="1200"/>
              </a:spcAft>
              <a:buSzPts val="1018"/>
              <a:buNone/>
            </a:pPr>
            <a:r>
              <a:rPr lang="ja" sz="1100"/>
              <a:t>手法</a:t>
            </a:r>
            <a:br>
              <a:rPr lang="ja" sz="722"/>
            </a:br>
            <a:br>
              <a:rPr lang="ja" sz="722"/>
            </a:br>
            <a:br>
              <a:rPr lang="ja" sz="722"/>
            </a:br>
            <a:endParaRPr sz="722"/>
          </a:p>
        </p:txBody>
      </p:sp>
      <p:pic>
        <p:nvPicPr>
          <p:cNvPr id="429" name="Google Shape;429;p57"/>
          <p:cNvPicPr preferRelativeResize="0"/>
          <p:nvPr/>
        </p:nvPicPr>
        <p:blipFill>
          <a:blip r:embed="rId3">
            <a:alphaModFix/>
          </a:blip>
          <a:stretch>
            <a:fillRect/>
          </a:stretch>
        </p:blipFill>
        <p:spPr>
          <a:xfrm>
            <a:off x="120375" y="1411750"/>
            <a:ext cx="2641975" cy="3553325"/>
          </a:xfrm>
          <a:prstGeom prst="rect">
            <a:avLst/>
          </a:prstGeom>
          <a:noFill/>
          <a:ln>
            <a:noFill/>
          </a:ln>
        </p:spPr>
      </p:pic>
      <p:sp>
        <p:nvSpPr>
          <p:cNvPr id="430" name="Google Shape;430;p57"/>
          <p:cNvSpPr txBox="1"/>
          <p:nvPr/>
        </p:nvSpPr>
        <p:spPr>
          <a:xfrm>
            <a:off x="2825550" y="1411750"/>
            <a:ext cx="6234900" cy="32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Algorithm 1: IEP (Inferential Exclusion Prompting)</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初期化: candidate = {}: 候補解のセットを初期化。</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ステップ1: 計画: </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Understand the problem and propose k possible answers.: 問題を理解し、k個の可能な答えを生成</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candidate ← k possible answers: k個の提案された答えを候補解のセットに追加します。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ステップ2: 推論:</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for option in candidate do: 候補解のそれぞれに対して以下の処理を行います。</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What is the premise if it is true?: もしこのオプションが真であれば、前提は何か？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Optional Step: Self-ask or retrieve relevant information as the options’ premise.: 必要に応じて、関連する情報を自問自答するか、情報を取得してオプションの前提とする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Think the option as hypothesis. Whether it entails with those premises?: オプションを仮説として考え、それが前提と矛盾しないかどうかを評価します。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ステップ3: 排除: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if Entail then: もしオプションが前提と矛盾しない（Entail）なら、処理を続ける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else if Contradict then: しかし、もしオプションが前提と矛盾する（Contradict）なら、そのオプションを候補解のセットから削除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end for: すべての候補解に対して処理が終わったら、次のステップに進みます。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22">
                <a:solidFill>
                  <a:schemeClr val="accent3"/>
                </a:solidFill>
                <a:latin typeface="Proxima Nova"/>
                <a:ea typeface="Proxima Nova"/>
                <a:cs typeface="Proxima Nova"/>
                <a:sym typeface="Proxima Nova"/>
              </a:rPr>
              <a:t>ステップ4: 回答</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So the final answer is:: 最終的な答えを尋ねるプロンプトを出し、</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IEPプロセスを通じて絞り込まれた候補解から最終的な答えを導き出します。</a:t>
            </a:r>
            <a:endParaRPr sz="722">
              <a:solidFill>
                <a:schemeClr val="accent3"/>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 2023</a:t>
            </a:r>
            <a:r>
              <a:rPr lang="ja" sz="1269" u="sng"/>
              <a:t>  </a:t>
            </a:r>
            <a:endParaRPr sz="1269" u="sng"/>
          </a:p>
          <a:p>
            <a:pPr indent="0" lvl="0" marL="0" rtl="0" algn="l">
              <a:spcBef>
                <a:spcPts val="1200"/>
              </a:spcBef>
              <a:spcAft>
                <a:spcPts val="1200"/>
              </a:spcAft>
              <a:buSzPts val="1018"/>
              <a:buNone/>
            </a:pPr>
            <a:r>
              <a:rPr lang="ja" sz="1100"/>
              <a:t>手法</a:t>
            </a:r>
            <a:br>
              <a:rPr lang="ja" sz="722"/>
            </a:br>
            <a:br>
              <a:rPr lang="ja" sz="722"/>
            </a:br>
            <a:r>
              <a:rPr lang="ja" sz="722"/>
              <a:t>MentalAbility Reasoning Benchmark（MARB）という人間の論理に固有の包括的な特徴を評価するための評価基準で文の並び替え、謎解き、パズル、頭の体操、および批判的推論クエリなど、多様なゲームと課題から</a:t>
            </a:r>
            <a:r>
              <a:rPr lang="ja" sz="722"/>
              <a:t>生成されます。</a:t>
            </a:r>
            <a:br>
              <a:rPr lang="ja" sz="722"/>
            </a:br>
            <a:endParaRPr sz="722"/>
          </a:p>
        </p:txBody>
      </p:sp>
      <p:sp>
        <p:nvSpPr>
          <p:cNvPr id="436" name="Google Shape;436;p58"/>
          <p:cNvSpPr txBox="1"/>
          <p:nvPr/>
        </p:nvSpPr>
        <p:spPr>
          <a:xfrm>
            <a:off x="3223800" y="1246900"/>
            <a:ext cx="5836500" cy="3769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ja" sz="700">
                <a:solidFill>
                  <a:srgbClr val="444654"/>
                </a:solidFill>
                <a:highlight>
                  <a:schemeClr val="lt1"/>
                </a:highlight>
                <a:latin typeface="Proxima Nova"/>
                <a:ea typeface="Proxima Nova"/>
                <a:cs typeface="Proxima Nova"/>
                <a:sym typeface="Proxima Nova"/>
              </a:rPr>
              <a:t>Parajumbles（文の並べ替え）</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Parajumblesは、文を並べ替えて論理的に整合性のある段落を形成するタスクであり、テキスト理解と人間の推論能力を評価する強力な手段となります。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このタスクは、大学入試や大学院入試、特に科学、工学、ビジネス専攻の学生向けに設計された試験からインスピレーションを得ています。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成功するには、文の因果関係、並行関係、構造的な関係、およびテキストに内在する暗黙の論理を深く理解する必要があります。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Puzzles &amp; Brain Teasers（パズルと頭の体操）</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パズルと頭の体操は、認知能力に挑戦し、学んだ知識と生まれ持った論理を活用することを強いるタスクです。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これらは、段階的な推論と構造化された問題の推論を必要とします。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Riddles（なぞなぞ）</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なぞなぞは、言葉の遊びや言葉の創造性に焦点を当て、人間の推論プロセスを複雑に反映します。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解決者は言葉の曖昧さや隠された意味を理解し、言葉やフレーズの異なる解釈の間で切り替える能力が求められます。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Critical Reasoning（批判的推論）</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批判的推論は、高度な人間の認知を評価するための重要なコンポーネントであり、パラドックス、仮定、結論に関する理解と推論能力を反映します。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MARBの問題形式はReClorと類似していますが、MARBには教育者によって提供された根拠参照が含まれており、それがReClorには存在しない点が大きな違いです。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6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総評</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15000"/>
              </a:lnSpc>
              <a:spcBef>
                <a:spcPts val="400"/>
              </a:spcBef>
              <a:spcAft>
                <a:spcPts val="0"/>
              </a:spcAft>
              <a:buNone/>
            </a:pPr>
            <a:r>
              <a:rPr lang="ja" sz="700">
                <a:solidFill>
                  <a:srgbClr val="444654"/>
                </a:solidFill>
                <a:highlight>
                  <a:schemeClr val="lt1"/>
                </a:highlight>
                <a:latin typeface="Proxima Nova"/>
                <a:ea typeface="Proxima Nova"/>
                <a:cs typeface="Proxima Nova"/>
                <a:sym typeface="Proxima Nova"/>
              </a:rPr>
              <a:t>MARBは、IEPの複雑な推論能力を活かし、人間の論理と言語理解を反映する多様で挑戦的なベンチマークとして設計されています。このベンチマークは、LLMsが人間のような推論能力を持つためにはどのような能力が必要かを理解し、それを評価するのに役立ちます。</a:t>
            </a:r>
            <a:endParaRPr sz="700">
              <a:solidFill>
                <a:srgbClr val="444654"/>
              </a:solidFill>
              <a:highlight>
                <a:schemeClr val="lt1"/>
              </a:highlight>
              <a:latin typeface="Proxima Nova"/>
              <a:ea typeface="Proxima Nova"/>
              <a:cs typeface="Proxima Nova"/>
              <a:sym typeface="Proxima Nova"/>
            </a:endParaRPr>
          </a:p>
        </p:txBody>
      </p:sp>
      <p:pic>
        <p:nvPicPr>
          <p:cNvPr id="437" name="Google Shape;437;p58"/>
          <p:cNvPicPr preferRelativeResize="0"/>
          <p:nvPr/>
        </p:nvPicPr>
        <p:blipFill>
          <a:blip r:embed="rId3">
            <a:alphaModFix/>
          </a:blip>
          <a:stretch>
            <a:fillRect/>
          </a:stretch>
        </p:blipFill>
        <p:spPr>
          <a:xfrm>
            <a:off x="67350" y="1101250"/>
            <a:ext cx="3156450" cy="3547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569" u="sng"/>
              <a:t>Teaching Large Language Models to Self-Debug</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コード生成タスクのためにSELF-DEBUGGING（自己デバッグ）フレームワークを提案。</a:t>
            </a:r>
            <a:br>
              <a:rPr lang="ja" sz="722"/>
            </a:br>
            <a:r>
              <a:rPr lang="ja" sz="722"/>
              <a:t>テキストからSQL生成、C++からPythonへの変換、テキストからPython生成など、</a:t>
            </a:r>
            <a:br>
              <a:rPr lang="ja" sz="722"/>
            </a:br>
            <a:r>
              <a:rPr lang="ja" sz="722"/>
              <a:t>複数のコード生成ベンチマークで最新のパフォーマンスを達成。</a:t>
            </a:r>
            <a:br>
              <a:rPr lang="ja" sz="722"/>
            </a:br>
            <a:r>
              <a:rPr lang="ja" sz="722"/>
              <a:t>自己デバッグは、予測されたプログラムをデバッグするために、</a:t>
            </a:r>
            <a:br>
              <a:rPr lang="ja" sz="722"/>
            </a:br>
            <a:r>
              <a:rPr lang="ja" sz="722"/>
              <a:t>大規模言語モデルにコードを一行一行説明するラバーダックデバッグを教える手法。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モデルが間違いを特定できる。予測されたプログラムをデバッグするために、</a:t>
            </a:r>
            <a:br>
              <a:rPr lang="ja" sz="722"/>
            </a:br>
            <a:r>
              <a:rPr lang="ja" sz="722"/>
              <a:t>大規模言語モデルにラバーダックデバッグを教える手法。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モデルが間違いを特定することができる。</a:t>
            </a:r>
            <a:br>
              <a:rPr lang="ja" sz="722"/>
            </a:br>
            <a:r>
              <a:rPr lang="ja" sz="722"/>
              <a:t>大規模言語モデル（LLMs）は、ソースコードの生成パフォーマンスを向上させるために、</a:t>
            </a:r>
            <a:br>
              <a:rPr lang="ja" sz="722"/>
            </a:br>
            <a:r>
              <a:rPr lang="ja" sz="722"/>
              <a:t>セルフデバッグというソースコード修正手法を提案しています。</a:t>
            </a:r>
            <a:endParaRPr sz="722"/>
          </a:p>
          <a:p>
            <a:pPr indent="0" lvl="0" marL="0" rtl="0" algn="l">
              <a:spcBef>
                <a:spcPts val="1200"/>
              </a:spcBef>
              <a:spcAft>
                <a:spcPts val="0"/>
              </a:spcAft>
              <a:buSzPts val="1018"/>
              <a:buNone/>
            </a:pPr>
            <a:r>
              <a:rPr lang="ja" sz="1100"/>
              <a:t>新規性・差分</a:t>
            </a:r>
            <a:br>
              <a:rPr lang="ja" sz="1100"/>
            </a:br>
            <a:r>
              <a:rPr lang="ja" sz="722"/>
              <a:t>SELF-DEBUGGINGという 生成（Generation）、説明（Explanation）、フィードバック（Feedback）</a:t>
            </a:r>
            <a:br>
              <a:rPr lang="ja" sz="722"/>
            </a:br>
            <a:r>
              <a:rPr lang="ja" sz="722"/>
              <a:t>の三ステップでコードを生成します</a:t>
            </a:r>
            <a:endParaRPr sz="722"/>
          </a:p>
          <a:p>
            <a:pPr indent="0" lvl="0" marL="0" rtl="0" algn="l">
              <a:spcBef>
                <a:spcPts val="1200"/>
              </a:spcBef>
              <a:spcAft>
                <a:spcPts val="0"/>
              </a:spcAft>
              <a:buSzPts val="1018"/>
              <a:buNone/>
            </a:pPr>
            <a:r>
              <a:rPr lang="ja" sz="1100"/>
              <a:t>手法</a:t>
            </a:r>
            <a:br>
              <a:rPr lang="ja" sz="722"/>
            </a:br>
            <a:r>
              <a:rPr lang="ja" sz="722"/>
              <a:t>1. 生成（Generation）</a:t>
            </a:r>
            <a:br>
              <a:rPr lang="ja" sz="722"/>
            </a:br>
            <a:r>
              <a:rPr lang="ja" sz="722"/>
              <a:t>最初のステップでは、問題の説明を受けて、モデルは候補となるプログラムを予測。</a:t>
            </a:r>
            <a:br>
              <a:rPr lang="ja" sz="722"/>
            </a:br>
            <a:r>
              <a:rPr lang="ja" sz="722"/>
              <a:t>ここでコード生成のじっし。</a:t>
            </a:r>
            <a:endParaRPr sz="722"/>
          </a:p>
          <a:p>
            <a:pPr indent="0" lvl="0" marL="0" rtl="0" algn="l">
              <a:spcBef>
                <a:spcPts val="1200"/>
              </a:spcBef>
              <a:spcAft>
                <a:spcPts val="0"/>
              </a:spcAft>
              <a:buNone/>
            </a:pPr>
            <a:r>
              <a:rPr lang="ja" sz="722"/>
              <a:t>2. 説明（Explanation）</a:t>
            </a:r>
            <a:br>
              <a:rPr lang="ja" sz="722"/>
            </a:br>
            <a:r>
              <a:rPr lang="ja" sz="722"/>
              <a:t>次に、モデルは生成したプログラムに対して説明を行います。</a:t>
            </a:r>
            <a:br>
              <a:rPr lang="ja" sz="722"/>
            </a:br>
            <a:r>
              <a:rPr lang="ja" sz="722"/>
              <a:t>生成されたプログラムが何をしているのか、</a:t>
            </a:r>
            <a:br>
              <a:rPr lang="ja" sz="722"/>
            </a:br>
            <a:r>
              <a:rPr lang="ja" sz="722"/>
              <a:t>どのようなロジックに基づいているのかを説明。</a:t>
            </a:r>
            <a:br>
              <a:rPr lang="ja" sz="722"/>
            </a:br>
            <a:r>
              <a:rPr lang="ja" sz="722"/>
              <a:t>自然言語で行われる場合もありますが、サンプル入力に対する実行トレースを生成する場合もあり。</a:t>
            </a:r>
            <a:endParaRPr sz="722"/>
          </a:p>
          <a:p>
            <a:pPr indent="0" lvl="0" marL="0" rtl="0" algn="l">
              <a:spcBef>
                <a:spcPts val="1200"/>
              </a:spcBef>
              <a:spcAft>
                <a:spcPts val="0"/>
              </a:spcAft>
              <a:buNone/>
            </a:pPr>
            <a:r>
              <a:rPr lang="ja" sz="722"/>
              <a:t>3. フィードバック（Feedback）</a:t>
            </a:r>
            <a:br>
              <a:rPr lang="ja" sz="722"/>
            </a:br>
            <a:r>
              <a:rPr lang="ja" sz="722"/>
              <a:t>生成されたコードの正確性に関するセルフフィードバックメッセージが生成。</a:t>
            </a:r>
            <a:br>
              <a:rPr lang="ja" sz="722"/>
            </a:br>
            <a:r>
              <a:rPr lang="ja" sz="722"/>
              <a:t>基本的にはモデル自体によって生成するが、外部のユニットテストと連携させた場合は、外部から生成される場合。</a:t>
            </a:r>
            <a:endParaRPr sz="722"/>
          </a:p>
          <a:p>
            <a:pPr indent="0" lvl="0" marL="0" rtl="0" algn="l">
              <a:spcBef>
                <a:spcPts val="1200"/>
              </a:spcBef>
              <a:spcAft>
                <a:spcPts val="1200"/>
              </a:spcAft>
              <a:buSzPts val="1018"/>
              <a:buNone/>
            </a:pPr>
            <a:r>
              <a:rPr lang="ja" sz="722"/>
              <a:t>ユーザー：〜〜〜が行いたいです。この問題に対する〜〜〜を生成してください。</a:t>
            </a:r>
            <a:br>
              <a:rPr lang="ja" sz="722"/>
            </a:br>
            <a:r>
              <a:rPr lang="ja" sz="722"/>
              <a:t>ユーザー：生成した〜〜〜が何をするのか説明してください。</a:t>
            </a:r>
            <a:br>
              <a:rPr lang="ja" sz="722"/>
            </a:br>
            <a:r>
              <a:rPr lang="ja" sz="722"/>
              <a:t>ユーザー：生成した〜〜〜は正確ですか？不正確であれば、何が問題か説明してください。</a:t>
            </a:r>
            <a:endParaRPr sz="722"/>
          </a:p>
        </p:txBody>
      </p:sp>
      <p:pic>
        <p:nvPicPr>
          <p:cNvPr id="443" name="Google Shape;443;p59"/>
          <p:cNvPicPr preferRelativeResize="0"/>
          <p:nvPr/>
        </p:nvPicPr>
        <p:blipFill>
          <a:blip r:embed="rId3">
            <a:alphaModFix/>
          </a:blip>
          <a:stretch>
            <a:fillRect/>
          </a:stretch>
        </p:blipFill>
        <p:spPr>
          <a:xfrm>
            <a:off x="4184800" y="400425"/>
            <a:ext cx="4959201" cy="1917800"/>
          </a:xfrm>
          <a:prstGeom prst="rect">
            <a:avLst/>
          </a:prstGeom>
          <a:noFill/>
          <a:ln>
            <a:noFill/>
          </a:ln>
        </p:spPr>
      </p:pic>
      <p:pic>
        <p:nvPicPr>
          <p:cNvPr id="444" name="Google Shape;444;p59"/>
          <p:cNvPicPr preferRelativeResize="0"/>
          <p:nvPr/>
        </p:nvPicPr>
        <p:blipFill>
          <a:blip r:embed="rId4">
            <a:alphaModFix/>
          </a:blip>
          <a:stretch>
            <a:fillRect/>
          </a:stretch>
        </p:blipFill>
        <p:spPr>
          <a:xfrm>
            <a:off x="4855475" y="2453000"/>
            <a:ext cx="4217700" cy="2561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Large Search Model: Redefining Search Stack in the Era of LLMs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LLMを</a:t>
            </a:r>
            <a:r>
              <a:rPr lang="ja" sz="722"/>
              <a:t>使用した検索を一つにまとめるLarge Search Model(LSM)フレームワークの概念を提案</a:t>
            </a:r>
            <a:br>
              <a:rPr lang="ja" sz="722"/>
            </a:br>
            <a:r>
              <a:rPr lang="ja" sz="722"/>
              <a:t>現在の検索は複数のコンポーネントで構築されていてクエリの理解、検索、マルチステージのランキング、質問への回答などが含まれています。</a:t>
            </a:r>
            <a:br>
              <a:rPr lang="ja" sz="722"/>
            </a:br>
            <a:r>
              <a:rPr lang="ja" sz="722"/>
              <a:t>提案されるフレームワークではすべてのタスクを自己回帰的なテキスト生成問題ととらえNLPとしてタスクをカスタイマイズすることで検索結果の向上を狙います。</a:t>
            </a:r>
            <a:endParaRPr sz="722"/>
          </a:p>
          <a:p>
            <a:pPr indent="0" lvl="0" marL="0" rtl="0" algn="l">
              <a:spcBef>
                <a:spcPts val="1200"/>
              </a:spcBef>
              <a:spcAft>
                <a:spcPts val="0"/>
              </a:spcAft>
              <a:buSzPts val="1018"/>
              <a:buNone/>
            </a:pPr>
            <a:r>
              <a:rPr lang="ja" sz="1100"/>
              <a:t>手法</a:t>
            </a:r>
            <a:br>
              <a:rPr lang="ja" sz="722"/>
            </a:br>
            <a:br>
              <a:rPr lang="ja" sz="722"/>
            </a:b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r>
              <a:rPr lang="ja" sz="722"/>
              <a:t>情報検索（IR）タスクは、大規模検索モデルを用いて自然言語プロンプトを通じて実行する。</a:t>
            </a:r>
            <a:br>
              <a:rPr lang="ja" sz="722"/>
            </a:br>
            <a:r>
              <a:rPr lang="ja" sz="722"/>
              <a:t>プロンプトの調整を通して様々なIRタスクをテキスト・ツー・テキスト生成問題として定式化し、自然言語プロンプトを用いてタスクを指定することで、異なるタスクを単一のモデルで実行するための柔軟性とゼロショット一般化が可能になる。</a:t>
            </a:r>
            <a:br>
              <a:rPr lang="ja" sz="722"/>
            </a:br>
            <a:r>
              <a:rPr lang="ja" sz="722"/>
              <a:t>が、LLMを実際の検索システムにデプロイすることは難しく、効率的な推論、ハルシネーションの軽減、モデルのアライメントなど、慎重な計画と最適化が必要</a:t>
            </a:r>
            <a:br>
              <a:rPr lang="ja" sz="722"/>
            </a:br>
            <a:r>
              <a:rPr lang="ja" sz="722"/>
              <a:t>LLMを実際の検索システムにデプロイすることは難しく、効率的な推論、ハルシネーションの軽減、モデルのアライメントなど、慎重な計画と最適化が必要</a:t>
            </a:r>
            <a:endParaRPr sz="722"/>
          </a:p>
        </p:txBody>
      </p:sp>
      <p:pic>
        <p:nvPicPr>
          <p:cNvPr id="450" name="Google Shape;450;p60"/>
          <p:cNvPicPr preferRelativeResize="0"/>
          <p:nvPr/>
        </p:nvPicPr>
        <p:blipFill>
          <a:blip r:embed="rId3">
            <a:alphaModFix/>
          </a:blip>
          <a:stretch>
            <a:fillRect/>
          </a:stretch>
        </p:blipFill>
        <p:spPr>
          <a:xfrm>
            <a:off x="1164725" y="1404175"/>
            <a:ext cx="6124375" cy="2142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Building Real-World Meeting Summarization Systems using Large Language Models: A Practical Perspective</a:t>
            </a:r>
            <a:r>
              <a:rPr lang="ja" sz="1369" u="sng"/>
              <a:t> 2023 </a:t>
            </a:r>
            <a:r>
              <a:rPr lang="ja" sz="1269" u="sng"/>
              <a:t> </a:t>
            </a:r>
            <a:endParaRPr sz="1269" u="sng"/>
          </a:p>
          <a:p>
            <a:pPr indent="0" lvl="0" marL="0" rtl="0" algn="l">
              <a:spcBef>
                <a:spcPts val="1200"/>
              </a:spcBef>
              <a:spcAft>
                <a:spcPts val="1200"/>
              </a:spcAft>
              <a:buSzPts val="1018"/>
              <a:buNone/>
            </a:pPr>
            <a:r>
              <a:rPr lang="ja" sz="1100"/>
              <a:t>概要</a:t>
            </a:r>
            <a:br>
              <a:rPr lang="ja" sz="722"/>
            </a:br>
            <a:r>
              <a:rPr lang="ja" sz="722"/>
              <a:t>会議要約システムを効果的に構築するためにゼロショットが長い文脈を処理する制限があり、長い会議では入力制限ですべての会話から文脈を理解することは困難。この問題解決のために2つのアプローチを考察する。</a:t>
            </a:r>
            <a:br>
              <a:rPr lang="ja" sz="722"/>
            </a:br>
            <a:r>
              <a:rPr lang="ja" sz="722"/>
              <a:t>1. 入力制限を処理するため会議の会話の最初n語をLLMの入力として与える。2. 章ごとにn語ずつ要約し、それぞれの要約から最終的な要約を生成。最終的な要約は章の要約を直接連結するのではなく章の要約を再要約または再記述することで生成する方法を検討。</a:t>
            </a:r>
            <a:endParaRPr sz="722"/>
          </a:p>
        </p:txBody>
      </p:sp>
      <p:pic>
        <p:nvPicPr>
          <p:cNvPr id="456" name="Google Shape;456;p61"/>
          <p:cNvPicPr preferRelativeResize="0"/>
          <p:nvPr/>
        </p:nvPicPr>
        <p:blipFill>
          <a:blip r:embed="rId3">
            <a:alphaModFix/>
          </a:blip>
          <a:stretch>
            <a:fillRect/>
          </a:stretch>
        </p:blipFill>
        <p:spPr>
          <a:xfrm>
            <a:off x="913099" y="1556525"/>
            <a:ext cx="7317801" cy="20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Language Models with Rationality</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質問応答（QA）タスクでLLMは良い結果を出すが、生成結果の解釈はわからない。これを解決するために、一貫した考え方から推論する解釈的連鎖に余って答えが生成されるようにするREFLEXを提案</a:t>
            </a:r>
            <a:br>
              <a:rPr lang="ja" sz="722"/>
            </a:br>
            <a:r>
              <a:rPr lang="ja" sz="722"/>
              <a:t>モデル信念(解答候補に関する信念を含む)とその推論関係を構成するために, 逆連鎖法を用いて信念グラフを構築。次に形式的制約推論器を用いて、そのグラフの矛盾を識別し、最小化。</a:t>
            </a:r>
            <a:br>
              <a:rPr lang="ja" sz="722"/>
            </a:br>
            <a:r>
              <a:rPr lang="ja" sz="722"/>
              <a:t>その結果全体の回答精度を損なうことなく一貫性を8%-11%向上。</a:t>
            </a:r>
            <a:endParaRPr sz="722"/>
          </a:p>
          <a:p>
            <a:pPr indent="0" lvl="0" marL="0" rtl="0" algn="l">
              <a:spcBef>
                <a:spcPts val="1200"/>
              </a:spcBef>
              <a:spcAft>
                <a:spcPts val="0"/>
              </a:spcAft>
              <a:buSzPts val="1018"/>
              <a:buNone/>
            </a:pPr>
            <a:r>
              <a:rPr lang="ja" sz="1100"/>
              <a:t>手法</a:t>
            </a:r>
            <a:br>
              <a:rPr lang="ja" sz="1100"/>
            </a:br>
            <a:r>
              <a:rPr lang="ja" sz="700"/>
              <a:t>LLMに回答オプションについて個別に問い合わせると、モデルは誤って両方の答えが真実であると信じ</a:t>
            </a:r>
            <a:br>
              <a:rPr lang="ja" sz="700"/>
            </a:br>
            <a:r>
              <a:rPr lang="ja" sz="700"/>
              <a:t>さらに、モデルは誤った答え（S2）に対してより自信を持っています。</a:t>
            </a:r>
            <a:endParaRPr sz="700"/>
          </a:p>
          <a:p>
            <a:pPr indent="0" lvl="0" marL="0" rtl="0" algn="l">
              <a:spcBef>
                <a:spcPts val="1200"/>
              </a:spcBef>
              <a:spcAft>
                <a:spcPts val="0"/>
              </a:spcAft>
              <a:buNone/>
            </a:pPr>
            <a:r>
              <a:rPr lang="ja" sz="700">
                <a:latin typeface="Arial"/>
                <a:ea typeface="Arial"/>
                <a:cs typeface="Arial"/>
                <a:sym typeface="Arial"/>
              </a:rPr>
              <a:t>REFLEXの導入</a:t>
            </a:r>
            <a:br>
              <a:rPr lang="ja" sz="700">
                <a:latin typeface="Arial"/>
                <a:ea typeface="Arial"/>
                <a:cs typeface="Arial"/>
                <a:sym typeface="Arial"/>
              </a:rPr>
            </a:br>
            <a:r>
              <a:rPr lang="ja" sz="700">
                <a:latin typeface="Arial"/>
                <a:ea typeface="Arial"/>
                <a:cs typeface="Arial"/>
                <a:sym typeface="Arial"/>
              </a:rPr>
              <a:t>REFLEXはLLMの上に「合理的」に答えることができるレイヤーを追加。この「合理的」なレイヤーでは、信念グラフが構築される。</a:t>
            </a:r>
            <a:br>
              <a:rPr lang="ja" sz="700">
                <a:latin typeface="Arial"/>
                <a:ea typeface="Arial"/>
                <a:cs typeface="Arial"/>
                <a:sym typeface="Arial"/>
              </a:rPr>
            </a:br>
            <a:r>
              <a:rPr lang="ja" sz="700">
                <a:latin typeface="Arial"/>
                <a:ea typeface="Arial"/>
                <a:cs typeface="Arial"/>
                <a:sym typeface="Arial"/>
              </a:rPr>
              <a:t>信念グラフは、LLMに対する反復的なクエリ（上下の矢印を使用）によって生成、関連するモデルが信じる事実（白/灰色 = 真/偽と信じている）と</a:t>
            </a:r>
            <a:br>
              <a:rPr lang="ja" sz="700">
                <a:latin typeface="Arial"/>
                <a:ea typeface="Arial"/>
                <a:cs typeface="Arial"/>
                <a:sym typeface="Arial"/>
              </a:rPr>
            </a:br>
            <a:r>
              <a:rPr lang="ja" sz="700">
                <a:latin typeface="Arial"/>
                <a:ea typeface="Arial"/>
                <a:cs typeface="Arial"/>
                <a:sym typeface="Arial"/>
              </a:rPr>
              <a:t>それらの推論関係を含みます。次に、信念グラフ内で矛盾が特定されます（赤で示される）。</a:t>
            </a:r>
            <a:br>
              <a:rPr lang="ja" sz="700">
                <a:latin typeface="Arial"/>
                <a:ea typeface="Arial"/>
                <a:cs typeface="Arial"/>
                <a:sym typeface="Arial"/>
              </a:rPr>
            </a:br>
            <a:r>
              <a:rPr lang="ja" sz="700">
                <a:latin typeface="Arial"/>
                <a:ea typeface="Arial"/>
                <a:cs typeface="Arial"/>
                <a:sym typeface="Arial"/>
              </a:rPr>
              <a:t>右では制約推論エンジンが介入し、信念の真/偽のラベルを反転させることで矛盾を最小化（緑のチェックマーク/バツマークで示される）。</a:t>
            </a:r>
            <a:br>
              <a:rPr lang="ja" sz="700">
                <a:latin typeface="Arial"/>
                <a:ea typeface="Arial"/>
                <a:cs typeface="Arial"/>
                <a:sym typeface="Arial"/>
              </a:rPr>
            </a:br>
            <a:r>
              <a:rPr lang="ja" sz="700">
                <a:latin typeface="Arial"/>
                <a:ea typeface="Arial"/>
                <a:cs typeface="Arial"/>
                <a:sym typeface="Arial"/>
              </a:rPr>
              <a:t>このプロセスの結果、正しい答え（S1、緑のボックスで示される）と説明（青で示されるグラフ）が全体のシステムによって提供されます。</a:t>
            </a:r>
            <a:endParaRPr sz="700">
              <a:latin typeface="Arial"/>
              <a:ea typeface="Arial"/>
              <a:cs typeface="Arial"/>
              <a:sym typeface="Arial"/>
            </a:endParaRPr>
          </a:p>
          <a:p>
            <a:pPr indent="0" lvl="0" marL="0" rtl="0" algn="l">
              <a:spcBef>
                <a:spcPts val="1200"/>
              </a:spcBef>
              <a:spcAft>
                <a:spcPts val="1200"/>
              </a:spcAft>
              <a:buNone/>
            </a:pPr>
            <a:r>
              <a:rPr lang="ja" sz="700">
                <a:latin typeface="Arial"/>
                <a:ea typeface="Arial"/>
                <a:cs typeface="Arial"/>
                <a:sym typeface="Arial"/>
              </a:rPr>
              <a:t>A: 仮説文の生成</a:t>
            </a:r>
            <a:br>
              <a:rPr lang="ja" sz="700">
                <a:latin typeface="Arial"/>
                <a:ea typeface="Arial"/>
                <a:cs typeface="Arial"/>
                <a:sym typeface="Arial"/>
              </a:rPr>
            </a:br>
            <a:r>
              <a:rPr lang="ja" sz="700">
                <a:latin typeface="Arial"/>
                <a:ea typeface="Arial"/>
                <a:cs typeface="Arial"/>
                <a:sym typeface="Arial"/>
              </a:rPr>
              <a:t>与えられた質問に対して、各回答選択肢は最初に仮説文に変換。</a:t>
            </a:r>
            <a:br>
              <a:rPr lang="ja" sz="700">
                <a:latin typeface="Arial"/>
                <a:ea typeface="Arial"/>
                <a:cs typeface="Arial"/>
                <a:sym typeface="Arial"/>
              </a:rPr>
            </a:br>
            <a:r>
              <a:rPr lang="ja" sz="700">
                <a:latin typeface="Arial"/>
                <a:ea typeface="Arial"/>
                <a:cs typeface="Arial"/>
                <a:sym typeface="Arial"/>
              </a:rPr>
              <a:t>B: 信念グラフの構築</a:t>
            </a:r>
            <a:br>
              <a:rPr lang="ja" sz="700">
                <a:latin typeface="Arial"/>
                <a:ea typeface="Arial"/>
                <a:cs typeface="Arial"/>
                <a:sym typeface="Arial"/>
              </a:rPr>
            </a:br>
            <a:r>
              <a:rPr lang="ja" sz="700">
                <a:latin typeface="Arial"/>
                <a:ea typeface="Arial"/>
                <a:cs typeface="Arial"/>
                <a:sym typeface="Arial"/>
              </a:rPr>
              <a:t>信念グラフは段階的に構築。最初に、仮説を結論とする規則が生成。次に、バックワードチェイニングを使用して、</a:t>
            </a:r>
            <a:br>
              <a:rPr lang="ja" sz="700">
                <a:latin typeface="Arial"/>
                <a:ea typeface="Arial"/>
                <a:cs typeface="Arial"/>
                <a:sym typeface="Arial"/>
              </a:rPr>
            </a:br>
            <a:r>
              <a:rPr lang="ja" sz="700">
                <a:latin typeface="Arial"/>
                <a:ea typeface="Arial"/>
                <a:cs typeface="Arial"/>
                <a:sym typeface="Arial"/>
              </a:rPr>
              <a:t>これらの最初の規則の前提となる規則を生成。</a:t>
            </a:r>
            <a:br>
              <a:rPr lang="ja" sz="700">
                <a:latin typeface="Arial"/>
                <a:ea typeface="Arial"/>
                <a:cs typeface="Arial"/>
                <a:sym typeface="Arial"/>
              </a:rPr>
            </a:br>
            <a:r>
              <a:rPr lang="ja" sz="700">
                <a:latin typeface="Arial"/>
                <a:ea typeface="Arial"/>
                <a:cs typeface="Arial"/>
                <a:sym typeface="Arial"/>
              </a:rPr>
              <a:t>このプロセスは、停止条件が満たされるまで続けられます。グラフのステートメントの否定バージョンも追加され、</a:t>
            </a:r>
            <a:br>
              <a:rPr lang="ja" sz="700">
                <a:latin typeface="Arial"/>
                <a:ea typeface="Arial"/>
                <a:cs typeface="Arial"/>
                <a:sym typeface="Arial"/>
              </a:rPr>
            </a:br>
            <a:r>
              <a:rPr lang="ja" sz="700">
                <a:latin typeface="Arial"/>
                <a:ea typeface="Arial"/>
                <a:cs typeface="Arial"/>
                <a:sym typeface="Arial"/>
              </a:rPr>
              <a:t>元のステートメントとXORリンクで接続（例: ノード11とノード12）。</a:t>
            </a:r>
            <a:br>
              <a:rPr lang="ja" sz="700">
                <a:latin typeface="Arial"/>
                <a:ea typeface="Arial"/>
                <a:cs typeface="Arial"/>
                <a:sym typeface="Arial"/>
              </a:rPr>
            </a:br>
            <a:r>
              <a:rPr lang="ja" sz="700">
                <a:latin typeface="Arial"/>
                <a:ea typeface="Arial"/>
                <a:cs typeface="Arial"/>
                <a:sym typeface="Arial"/>
              </a:rPr>
              <a:t>C: モデルの信念によるラベリング</a:t>
            </a:r>
            <a:br>
              <a:rPr lang="ja" sz="700">
                <a:latin typeface="Arial"/>
                <a:ea typeface="Arial"/>
                <a:cs typeface="Arial"/>
                <a:sym typeface="Arial"/>
              </a:rPr>
            </a:br>
            <a:r>
              <a:rPr lang="ja" sz="700">
                <a:latin typeface="Arial"/>
                <a:ea typeface="Arial"/>
                <a:cs typeface="Arial"/>
                <a:sym typeface="Arial"/>
              </a:rPr>
              <a:t>ステートメントは、自己クエリを使用して見つけられたモデルの信念（真/偽）で</a:t>
            </a:r>
            <a:br>
              <a:rPr lang="ja" sz="700">
                <a:latin typeface="Arial"/>
                <a:ea typeface="Arial"/>
                <a:cs typeface="Arial"/>
                <a:sym typeface="Arial"/>
              </a:rPr>
            </a:br>
            <a:r>
              <a:rPr lang="ja" sz="700">
                <a:latin typeface="Arial"/>
                <a:ea typeface="Arial"/>
                <a:cs typeface="Arial"/>
                <a:sym typeface="Arial"/>
              </a:rPr>
              <a:t>ラベル付けされます（白 = 真と信じている、灰色 = 偽と信じている）。</a:t>
            </a:r>
            <a:br>
              <a:rPr lang="ja" sz="700">
                <a:latin typeface="Arial"/>
                <a:ea typeface="Arial"/>
                <a:cs typeface="Arial"/>
                <a:sym typeface="Arial"/>
              </a:rPr>
            </a:br>
            <a:r>
              <a:rPr lang="ja" sz="700">
                <a:latin typeface="Arial"/>
                <a:ea typeface="Arial"/>
                <a:cs typeface="Arial"/>
                <a:sym typeface="Arial"/>
              </a:rPr>
              <a:t>論理的な衝突の特定と解決。論理的な衝突が特定され（赤で色付けされる）、</a:t>
            </a:r>
            <a:br>
              <a:rPr lang="ja" sz="700">
                <a:latin typeface="Arial"/>
                <a:ea typeface="Arial"/>
                <a:cs typeface="Arial"/>
                <a:sym typeface="Arial"/>
              </a:rPr>
            </a:br>
            <a:r>
              <a:rPr lang="ja" sz="700">
                <a:latin typeface="Arial"/>
                <a:ea typeface="Arial"/>
                <a:cs typeface="Arial"/>
                <a:sym typeface="Arial"/>
              </a:rPr>
              <a:t>制約満足度技術が使用されてそれらを解決。</a:t>
            </a:r>
            <a:br>
              <a:rPr lang="ja" sz="700">
                <a:latin typeface="Arial"/>
                <a:ea typeface="Arial"/>
                <a:cs typeface="Arial"/>
                <a:sym typeface="Arial"/>
              </a:rPr>
            </a:br>
            <a:r>
              <a:rPr lang="ja" sz="700">
                <a:latin typeface="Arial"/>
                <a:ea typeface="Arial"/>
                <a:cs typeface="Arial"/>
                <a:sym typeface="Arial"/>
              </a:rPr>
              <a:t>この例では、ノード2が実際には真であるという強い証拠があります（7&amp;6→2,not(19)→2）ため、</a:t>
            </a:r>
            <a:br>
              <a:rPr lang="ja" sz="700">
                <a:latin typeface="Arial"/>
                <a:ea typeface="Arial"/>
                <a:cs typeface="Arial"/>
                <a:sym typeface="Arial"/>
              </a:rPr>
            </a:br>
            <a:r>
              <a:rPr lang="ja" sz="700">
                <a:latin typeface="Arial"/>
                <a:ea typeface="Arial"/>
                <a:cs typeface="Arial"/>
                <a:sym typeface="Arial"/>
              </a:rPr>
              <a:t>ソルバーはノード2のラベルを偽から真に反転させることが最小コストの修正であると判断します。</a:t>
            </a:r>
            <a:br>
              <a:rPr lang="ja" sz="700">
                <a:latin typeface="Arial"/>
                <a:ea typeface="Arial"/>
                <a:cs typeface="Arial"/>
                <a:sym typeface="Arial"/>
              </a:rPr>
            </a:br>
            <a:r>
              <a:rPr lang="ja" sz="700">
                <a:latin typeface="Arial"/>
                <a:ea typeface="Arial"/>
                <a:cs typeface="Arial"/>
                <a:sym typeface="Arial"/>
              </a:rPr>
              <a:t>最終的に、ノード2が最終的な答えとして選択され、これによって元の質問に正しく答えられます。</a:t>
            </a:r>
            <a:br>
              <a:rPr lang="ja" sz="700">
                <a:latin typeface="Arial"/>
                <a:ea typeface="Arial"/>
                <a:cs typeface="Arial"/>
                <a:sym typeface="Arial"/>
              </a:rPr>
            </a:br>
            <a:r>
              <a:rPr lang="ja" sz="700">
                <a:latin typeface="Arial"/>
                <a:ea typeface="Arial"/>
                <a:cs typeface="Arial"/>
                <a:sym typeface="Arial"/>
              </a:rPr>
              <a:t>このプロセスを通じて、モデルはより一貫性のある答えを提供し、</a:t>
            </a:r>
            <a:br>
              <a:rPr lang="ja" sz="700">
                <a:latin typeface="Arial"/>
                <a:ea typeface="Arial"/>
                <a:cs typeface="Arial"/>
                <a:sym typeface="Arial"/>
              </a:rPr>
            </a:br>
            <a:r>
              <a:rPr lang="ja" sz="700">
                <a:latin typeface="Arial"/>
                <a:ea typeface="Arial"/>
                <a:cs typeface="Arial"/>
                <a:sym typeface="Arial"/>
              </a:rPr>
              <a:t>その答えがどのように導かれたかについての解釈可能な説明を生成することができます。</a:t>
            </a:r>
            <a:br>
              <a:rPr lang="ja" sz="700">
                <a:latin typeface="Arial"/>
                <a:ea typeface="Arial"/>
                <a:cs typeface="Arial"/>
                <a:sym typeface="Arial"/>
              </a:rPr>
            </a:br>
            <a:r>
              <a:rPr lang="ja" sz="700">
                <a:latin typeface="Arial"/>
                <a:ea typeface="Arial"/>
                <a:cs typeface="Arial"/>
                <a:sym typeface="Arial"/>
              </a:rPr>
              <a:t>これにより、大規模言語モデルの透明性と信頼性が向上します。</a:t>
            </a:r>
            <a:endParaRPr sz="722"/>
          </a:p>
        </p:txBody>
      </p:sp>
      <p:pic>
        <p:nvPicPr>
          <p:cNvPr id="462" name="Google Shape;462;p62"/>
          <p:cNvPicPr preferRelativeResize="0"/>
          <p:nvPr/>
        </p:nvPicPr>
        <p:blipFill>
          <a:blip r:embed="rId3">
            <a:alphaModFix/>
          </a:blip>
          <a:stretch>
            <a:fillRect/>
          </a:stretch>
        </p:blipFill>
        <p:spPr>
          <a:xfrm>
            <a:off x="7298399" y="1005275"/>
            <a:ext cx="1845599" cy="2179725"/>
          </a:xfrm>
          <a:prstGeom prst="rect">
            <a:avLst/>
          </a:prstGeom>
          <a:noFill/>
          <a:ln>
            <a:noFill/>
          </a:ln>
        </p:spPr>
      </p:pic>
      <p:pic>
        <p:nvPicPr>
          <p:cNvPr id="463" name="Google Shape;463;p62"/>
          <p:cNvPicPr preferRelativeResize="0"/>
          <p:nvPr/>
        </p:nvPicPr>
        <p:blipFill>
          <a:blip r:embed="rId4">
            <a:alphaModFix/>
          </a:blip>
          <a:stretch>
            <a:fillRect/>
          </a:stretch>
        </p:blipFill>
        <p:spPr>
          <a:xfrm>
            <a:off x="4745156" y="2571744"/>
            <a:ext cx="2476925" cy="2467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LILO: LEARNING INTERPRETABLE LIBRARIES BY COMPRESSING AND DOCUMENTING CODE</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ソフトウェア開発の重要な側面であるコードのリファクタリングを</a:t>
            </a:r>
            <a:r>
              <a:rPr lang="ja" sz="722"/>
              <a:t>実現するliloを提案。 LILOは、LLM誘導プログラム合成と、Stitchからの自動リファクタリングにおける最近のアルゴリズム的な進歩を組み合わせ文脈的使用例に基づいて自然言語名や文書を推論するAuto-Doc(Auto-Docmentation)手順を導入することで人間の可読性の改善に加えて、AutoDocはLILOのシンセサイザーが学習した抽象化を解釈し、デプロイするのを手助けしてAutoDocがパフォーマンスを向上させる</a:t>
            </a:r>
            <a:endParaRPr sz="722"/>
          </a:p>
          <a:p>
            <a:pPr indent="0" lvl="0" marL="0" rtl="0" algn="l">
              <a:spcBef>
                <a:spcPts val="1200"/>
              </a:spcBef>
              <a:spcAft>
                <a:spcPts val="0"/>
              </a:spcAft>
              <a:buSzPts val="1018"/>
              <a:buNone/>
            </a:pPr>
            <a:r>
              <a:rPr lang="ja" sz="1100"/>
              <a:t>手法</a:t>
            </a:r>
            <a:br>
              <a:rPr lang="ja" sz="1100"/>
            </a:br>
            <a:r>
              <a:rPr lang="ja" sz="700"/>
              <a:t>LILO学習ループの概要</a:t>
            </a:r>
            <a:br>
              <a:rPr lang="ja" sz="700"/>
            </a:br>
            <a:r>
              <a:rPr lang="ja" sz="700"/>
              <a:t>(A) プログラムの合成: タスクに基づき、タスクの説明を読み、その問題を解決するコードを</a:t>
            </a:r>
            <a:br>
              <a:rPr lang="ja" sz="700"/>
            </a:br>
            <a:r>
              <a:rPr lang="ja" sz="700"/>
              <a:t>二重システム検索モデルを使用し生成</a:t>
            </a:r>
            <a:br>
              <a:rPr lang="ja" sz="700"/>
            </a:br>
            <a:r>
              <a:rPr lang="ja" sz="700"/>
              <a:t>(B) STITCH圧縮アルゴリズム: 合成されたプログラムセットから、共通の構造や再利用可能なパーツを抽出するために、</a:t>
            </a:r>
            <a:br>
              <a:rPr lang="ja" sz="700"/>
            </a:br>
            <a:r>
              <a:rPr lang="ja" sz="700"/>
              <a:t>圧縮アルゴリズムSTITCHを使用。これにより、プログラムから最適なλ抽象化を識別し、</a:t>
            </a:r>
            <a:br>
              <a:rPr lang="ja" sz="700"/>
            </a:br>
            <a:r>
              <a:rPr lang="ja" sz="700"/>
              <a:t>コードをより効率的で簡潔な形に整理</a:t>
            </a:r>
            <a:br>
              <a:rPr lang="ja" sz="700"/>
            </a:br>
            <a:r>
              <a:rPr lang="ja" sz="700"/>
              <a:t>(C) LLMが生成した自動文書化とともに、理解しやすいλ抽象化のライブラリを生成します。</a:t>
            </a:r>
            <a:br>
              <a:rPr lang="ja" sz="700"/>
            </a:br>
            <a:r>
              <a:rPr lang="ja" sz="700"/>
              <a:t>自動文書化では、関数名やドキュメント文字列を生成して、</a:t>
            </a:r>
            <a:br>
              <a:rPr lang="ja" sz="700"/>
            </a:br>
            <a:r>
              <a:rPr lang="ja" sz="700"/>
              <a:t>コードの抽象化が他の人にとっても理解しやすくなる</a:t>
            </a:r>
            <a:br>
              <a:rPr lang="ja" sz="700"/>
            </a:br>
            <a:r>
              <a:rPr lang="ja" sz="700"/>
              <a:t>(C) 自動文書化 (AutoDoc): 生成されたコードの機能名やドキュメント文字列を生成することにより</a:t>
            </a:r>
            <a:br>
              <a:rPr lang="ja" sz="700"/>
            </a:br>
            <a:r>
              <a:rPr lang="ja" sz="700"/>
              <a:t>ライブラリをより解釈しやすくします。これは、コードの使用例に基づいて適切な名称を推測するプロセスを含みます。</a:t>
            </a:r>
            <a:br>
              <a:rPr lang="ja" sz="700"/>
            </a:br>
            <a:r>
              <a:rPr lang="ja" sz="700"/>
              <a:t>(D) プログラムソリューションの単純化: Aで生成したコードをより単純な構造に変えることで、</a:t>
            </a:r>
            <a:br>
              <a:rPr lang="ja" sz="700"/>
            </a:br>
            <a:r>
              <a:rPr lang="ja" sz="700"/>
              <a:t>将来的により複雑なタスクを解決することが容易になる</a:t>
            </a:r>
            <a:br>
              <a:rPr lang="ja" sz="700"/>
            </a:br>
            <a:r>
              <a:rPr lang="ja" sz="700"/>
              <a:t>全体的なプロセスは、プログラムの合成、そのプログラムの圧縮、そして文書化を通じて、再利用可能で、</a:t>
            </a:r>
            <a:br>
              <a:rPr lang="ja" sz="700"/>
            </a:br>
            <a:r>
              <a:rPr lang="ja" sz="700"/>
              <a:t>読みやすく、理解しやすいプログラムライブラリを構築することを目的とする。</a:t>
            </a:r>
            <a:br>
              <a:rPr lang="ja" sz="700"/>
            </a:br>
            <a:r>
              <a:rPr lang="ja" sz="700"/>
              <a:t>そして、このループを通じて、より複雑なプログラミングタスクを解決する能力を向上します</a:t>
            </a:r>
            <a:endParaRPr sz="700"/>
          </a:p>
          <a:p>
            <a:pPr indent="0" lvl="0" marL="0" rtl="0" algn="l">
              <a:spcBef>
                <a:spcPts val="1200"/>
              </a:spcBef>
              <a:spcAft>
                <a:spcPts val="1200"/>
              </a:spcAft>
              <a:buSzPts val="1018"/>
              <a:buNone/>
            </a:pPr>
            <a:r>
              <a:t/>
            </a:r>
            <a:endParaRPr sz="700"/>
          </a:p>
        </p:txBody>
      </p:sp>
      <p:pic>
        <p:nvPicPr>
          <p:cNvPr id="469" name="Google Shape;469;p63"/>
          <p:cNvPicPr preferRelativeResize="0"/>
          <p:nvPr/>
        </p:nvPicPr>
        <p:blipFill>
          <a:blip r:embed="rId3">
            <a:alphaModFix/>
          </a:blip>
          <a:stretch>
            <a:fillRect/>
          </a:stretch>
        </p:blipFill>
        <p:spPr>
          <a:xfrm>
            <a:off x="5210950" y="971700"/>
            <a:ext cx="3600201" cy="2488201"/>
          </a:xfrm>
          <a:prstGeom prst="rect">
            <a:avLst/>
          </a:prstGeom>
          <a:noFill/>
          <a:ln>
            <a:noFill/>
          </a:ln>
        </p:spPr>
      </p:pic>
      <p:pic>
        <p:nvPicPr>
          <p:cNvPr id="470" name="Google Shape;470;p63"/>
          <p:cNvPicPr preferRelativeResize="0"/>
          <p:nvPr/>
        </p:nvPicPr>
        <p:blipFill>
          <a:blip r:embed="rId4">
            <a:alphaModFix/>
          </a:blip>
          <a:stretch>
            <a:fillRect/>
          </a:stretch>
        </p:blipFill>
        <p:spPr>
          <a:xfrm>
            <a:off x="5210951" y="3456675"/>
            <a:ext cx="3600201" cy="1483963"/>
          </a:xfrm>
          <a:prstGeom prst="rect">
            <a:avLst/>
          </a:prstGeom>
          <a:noFill/>
          <a:ln>
            <a:noFill/>
          </a:ln>
        </p:spPr>
      </p:pic>
      <p:sp>
        <p:nvSpPr>
          <p:cNvPr id="471" name="Google Shape;471;p63"/>
          <p:cNvSpPr txBox="1"/>
          <p:nvPr/>
        </p:nvSpPr>
        <p:spPr>
          <a:xfrm>
            <a:off x="21400" y="3459900"/>
            <a:ext cx="519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 </a:t>
            </a:r>
            <a:r>
              <a:rPr lang="ja" sz="600">
                <a:solidFill>
                  <a:schemeClr val="accent3"/>
                </a:solidFill>
                <a:latin typeface="Proxima Nova"/>
                <a:ea typeface="Proxima Nova"/>
                <a:cs typeface="Proxima Nova"/>
                <a:sym typeface="Proxima Nova"/>
              </a:rPr>
              <a:t>function LILOLEARNING(L0, T): LILO学習関数を定義。ここで、L0は初期ライブラリ（基本DSL）、Tはタスクのセット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L ← L0: 基本DSLを用いてライブラリを初期化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3. Π ← {t : ∅ | t ∈ T}: 各タスクtに対して、空のソリューションセットΠを初期化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4. for i = 1, . . . , N do: N回のイテレーション（ループ）を開始</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5. for t ∈ T do: 各タスクtに対して、LLM（大規模言語モデル）ソルバーを実行</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6. Πt ← Πt ∪ LLM(TaskPrompt(L, Π, dt)): LLMを用いてタスクプロンプトに基づくソリューションを生成し、タスクtのソリューションセットに追加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7. Π ← Π ∪ SEARCH(Li, T): 列挙検索を実行し、タスクのソリューションセットを更新（✂ Searchではスキップ）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8. {f*1 , . . . , f*k } ← COMPRESS(L, Π, k): 圧縮アルゴリズムを用いて、新しい抽象化関数を生成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9. L ← L0 ∪ {f*1 , . . . , f*k }: 新しく生成された抽象化関数を初期ライブラリに追加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10. Π ← REWRITE(L, Π): ライブラリに基づいてソリューションセットを再構築</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11. for α ∈ {f*1 , . . . , f*k } do: 新しく生成された各抽象化関数について、文書化を行う（✂ AutoDocではスキップ）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12. D ← LLM(AutoDocPrompt(L, Π, α)): LLMを用いて、AutoDocプロンプトに基づいて文書を生成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13. L ← add docs(L, α, D): 生成された文書をライブラリに追加して、抽象化関数をドキュメント化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14. return L, Π: 最終的なライブラリとタスクソリューションセットを返す</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Extracting user needs with Chat-GPT for dialogue recommendation</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人間の問い合わせに応答し、ユーザに合わせたレコメンデーションを行う対話型レコメンデーションシステム作成するため、ChatGPTを使用して話システムの構築を実現し,システムの有効性を検証</a:t>
            </a:r>
            <a:endParaRPr sz="722"/>
          </a:p>
          <a:p>
            <a:pPr indent="0" lvl="0" marL="0" rtl="0" algn="l">
              <a:spcBef>
                <a:spcPts val="1200"/>
              </a:spcBef>
              <a:spcAft>
                <a:spcPts val="0"/>
              </a:spcAft>
              <a:buSzPts val="1018"/>
              <a:buNone/>
            </a:pPr>
            <a:r>
              <a:rPr lang="ja" sz="1100"/>
              <a:t>手法</a:t>
            </a:r>
            <a:br>
              <a:rPr lang="ja" sz="1100"/>
            </a:br>
            <a:r>
              <a:rPr lang="ja" sz="700"/>
              <a:t>対話型のシステムを構築してテストするためのフレームワークは「コントローラー」、「アシスタント」、「ユーザーシミュレーター」という3つの主要なモジュールから構成されます</a:t>
            </a:r>
            <a:br>
              <a:rPr lang="ja" sz="700"/>
            </a:br>
            <a:r>
              <a:rPr lang="ja" sz="700"/>
              <a:t>1 コントローラーとアシスタント</a:t>
            </a:r>
            <a:br>
              <a:rPr lang="ja" sz="700"/>
            </a:br>
            <a:r>
              <a:rPr lang="ja" sz="700"/>
              <a:t>コントローラーとアシスタントは、対話システムの2つの要素で、アシスタントはユーザーと直接対話を行い、</a:t>
            </a:r>
            <a:br>
              <a:rPr lang="ja" sz="700"/>
            </a:br>
            <a:r>
              <a:rPr lang="ja" sz="700"/>
              <a:t>ユーザーの特徴やニーズを引き出す質問を生成。</a:t>
            </a:r>
            <a:br>
              <a:rPr lang="ja" sz="700"/>
            </a:br>
            <a:r>
              <a:rPr lang="ja" sz="700"/>
              <a:t>一方、コントローラーはユーザーと直接対話することはありませんが、アシスタントの発話を監視し、</a:t>
            </a:r>
            <a:br>
              <a:rPr lang="ja" sz="700"/>
            </a:br>
            <a:r>
              <a:rPr lang="ja" sz="700"/>
              <a:t>対話シナリオに沿って適切かどうかを判断し、</a:t>
            </a:r>
            <a:br>
              <a:rPr lang="ja" sz="700"/>
            </a:br>
            <a:r>
              <a:rPr lang="ja" sz="700"/>
              <a:t>アシスタントに通知して、ユーザーとアシスタント間の対話をより高いレベルから制御</a:t>
            </a:r>
            <a:br>
              <a:rPr lang="ja" sz="700"/>
            </a:br>
            <a:r>
              <a:rPr lang="ja" sz="700"/>
              <a:t>流れは、アシスタントが生成した質問がコントローラーに渡され、</a:t>
            </a:r>
            <a:br>
              <a:rPr lang="ja" sz="700"/>
            </a:br>
            <a:r>
              <a:rPr lang="ja" sz="700"/>
              <a:t>コントローラーがその質問の内容が対話シナリオに適しているかを判断し、アシスタントに渡す</a:t>
            </a:r>
            <a:br>
              <a:rPr lang="ja" sz="700"/>
            </a:br>
            <a:r>
              <a:rPr lang="ja" sz="700"/>
              <a:t>これにより対話の内容を柔軟にし、ユーザーに合わせたパーソナライズされた対話を実現するために、</a:t>
            </a:r>
            <a:br>
              <a:rPr lang="ja" sz="700"/>
            </a:br>
            <a:r>
              <a:rPr lang="ja" sz="700"/>
              <a:t>プロンプトにスキーマを具体的に指定するのではなく、</a:t>
            </a:r>
            <a:br>
              <a:rPr lang="ja" sz="700"/>
            </a:br>
            <a:r>
              <a:rPr lang="ja" sz="700"/>
              <a:t>ダイアログ管理モジュールによる質問生成の指示などのソフトな制約に変更することができます。</a:t>
            </a:r>
            <a:br>
              <a:rPr lang="ja" sz="700"/>
            </a:br>
            <a:r>
              <a:rPr lang="ja" sz="700"/>
              <a:t>論文ではコントローラーとアシスタントの具体的なプロンプトの例が与えられており、</a:t>
            </a:r>
            <a:br>
              <a:rPr lang="ja" sz="700"/>
            </a:br>
            <a:r>
              <a:rPr lang="ja" sz="700"/>
              <a:t>それぞれがアパート物件の推薦に関する話題でどのように機能するかが説明されています。</a:t>
            </a:r>
            <a:endParaRPr sz="700"/>
          </a:p>
          <a:p>
            <a:pPr indent="0" lvl="0" marL="0" rtl="0" algn="l">
              <a:spcBef>
                <a:spcPts val="1200"/>
              </a:spcBef>
              <a:spcAft>
                <a:spcPts val="0"/>
              </a:spcAft>
              <a:buNone/>
            </a:pPr>
            <a:r>
              <a:rPr lang="ja" sz="700"/>
              <a:t>2 ユーザーシミュレーター</a:t>
            </a:r>
            <a:br>
              <a:rPr lang="ja" sz="700"/>
            </a:br>
            <a:r>
              <a:rPr lang="ja" sz="700"/>
              <a:t>ユーザーシミュレーターは、ユーザーの発言をどのように実装するかが重要で</a:t>
            </a:r>
            <a:br>
              <a:rPr lang="ja" sz="700"/>
            </a:br>
            <a:r>
              <a:rPr lang="ja" sz="700"/>
              <a:t>一般的な推薦システムでは、発言は公開されている対話推薦データセットを使用して実装されることが多いですが、</a:t>
            </a:r>
            <a:br>
              <a:rPr lang="ja" sz="700"/>
            </a:br>
            <a:r>
              <a:rPr lang="ja" sz="700"/>
              <a:t>そのデータセットにはシステムによる質問とユーザーによる回答のペアしか含まれていないため、実際の対話の実験が困難。</a:t>
            </a:r>
            <a:br>
              <a:rPr lang="ja" sz="700"/>
            </a:br>
            <a:r>
              <a:rPr lang="ja" sz="700"/>
              <a:t>この問題を解決するために、Chat-GPTを使用してユーザーをシミュレートするモジュールを作成。</a:t>
            </a:r>
            <a:br>
              <a:rPr lang="ja" sz="700"/>
            </a:br>
            <a:r>
              <a:rPr lang="ja" sz="700"/>
              <a:t>このモジュールは、ユーザーの性別、年齢、職業をプロンプトに組み込み、アシスタントの発言に対するユーザーの反応を出力し、それがアシスタントの発言への入力とすることで、</a:t>
            </a:r>
            <a:br>
              <a:rPr lang="ja" sz="700"/>
            </a:br>
            <a:r>
              <a:rPr lang="ja" sz="700"/>
              <a:t>アシスタントとコントローラー間のダイナミックな対話システムを検証することが可能になります。</a:t>
            </a:r>
            <a:endParaRPr sz="700"/>
          </a:p>
          <a:p>
            <a:pPr indent="0" lvl="0" marL="0" rtl="0" algn="l">
              <a:spcBef>
                <a:spcPts val="1200"/>
              </a:spcBef>
              <a:spcAft>
                <a:spcPts val="0"/>
              </a:spcAft>
              <a:buNone/>
            </a:pPr>
            <a:r>
              <a:rPr lang="ja" sz="700"/>
              <a:t>ユーザーシミュレーターのプロンプトの例も提供されており、それはアパート物件の推薦に関するもので、コントローラーとアシスタントのプロンプトと同様に機能します。</a:t>
            </a:r>
            <a:endParaRPr sz="700"/>
          </a:p>
          <a:p>
            <a:pPr indent="0" lvl="0" marL="0" rtl="0" algn="l">
              <a:spcBef>
                <a:spcPts val="1200"/>
              </a:spcBef>
              <a:spcAft>
                <a:spcPts val="1200"/>
              </a:spcAft>
              <a:buSzPts val="1018"/>
              <a:buNone/>
            </a:pPr>
            <a:r>
              <a:t/>
            </a:r>
            <a:endParaRPr sz="700"/>
          </a:p>
        </p:txBody>
      </p:sp>
      <p:pic>
        <p:nvPicPr>
          <p:cNvPr id="477" name="Google Shape;477;p64"/>
          <p:cNvPicPr preferRelativeResize="0"/>
          <p:nvPr/>
        </p:nvPicPr>
        <p:blipFill>
          <a:blip r:embed="rId3">
            <a:alphaModFix/>
          </a:blip>
          <a:stretch>
            <a:fillRect/>
          </a:stretch>
        </p:blipFill>
        <p:spPr>
          <a:xfrm>
            <a:off x="4683150" y="1299475"/>
            <a:ext cx="4396325" cy="21060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SELF-REFINE: Iterative Refinement with Self-Feedback</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この論文は、SELF-REFINEという新しい手法を紹介し、大規模言語モデル（LLM）の出力を自己フィードバックを用いて繰り返し改良する方法について述べています。</a:t>
            </a:r>
            <a:br>
              <a:rPr lang="ja" sz="800"/>
            </a:br>
            <a:r>
              <a:rPr lang="ja" sz="800"/>
              <a:t>この手法は見守られたトレーニングデータや追加のモデルトレーニングを必要とせず、文章生成のタスクを改善するために、文章の起草と修正の人間のプロセスをシミュレートします。</a:t>
            </a:r>
            <a:endParaRPr sz="800"/>
          </a:p>
          <a:p>
            <a:pPr indent="0" lvl="0" marL="0" rtl="0" algn="l">
              <a:spcBef>
                <a:spcPts val="1200"/>
              </a:spcBef>
              <a:spcAft>
                <a:spcPts val="0"/>
              </a:spcAft>
              <a:buNone/>
            </a:pPr>
            <a:r>
              <a:rPr lang="ja" sz="1100"/>
              <a:t>新規性：</a:t>
            </a:r>
            <a:br>
              <a:rPr lang="ja" sz="1100"/>
            </a:br>
            <a:r>
              <a:rPr lang="ja" sz="800"/>
              <a:t>SELF-REFINEの新規性は、単一のLLMを使用して初期出力を生成し、</a:t>
            </a:r>
            <a:br>
              <a:rPr lang="ja" sz="800"/>
            </a:br>
            <a:r>
              <a:rPr lang="ja" sz="800"/>
              <a:t>その出力に対する評価・コメントをフィードバック(Feedback)としてLLMが提供、</a:t>
            </a:r>
            <a:br>
              <a:rPr lang="ja" sz="800"/>
            </a:br>
            <a:r>
              <a:rPr lang="ja" sz="800"/>
              <a:t>そのフィードバックを使用して文章を繰り返し改良(Refine)する能力にあります。</a:t>
            </a:r>
            <a:br>
              <a:rPr lang="ja" sz="800"/>
            </a:br>
            <a:r>
              <a:rPr lang="ja" sz="800"/>
              <a:t>さまざまなタスクに対してシンプルで多目的に使用できます。</a:t>
            </a:r>
            <a:endParaRPr sz="800"/>
          </a:p>
          <a:p>
            <a:pPr indent="0" lvl="0" marL="0" rtl="0" algn="l">
              <a:spcBef>
                <a:spcPts val="1200"/>
              </a:spcBef>
              <a:spcAft>
                <a:spcPts val="0"/>
              </a:spcAft>
              <a:buNone/>
            </a:pPr>
            <a:r>
              <a:rPr lang="ja" sz="1100"/>
              <a:t>方法論：</a:t>
            </a:r>
            <a:br>
              <a:rPr lang="ja" sz="1100"/>
            </a:br>
            <a:r>
              <a:rPr lang="ja" sz="800"/>
              <a:t>SELF-REFINEは以下の手順で操作します：</a:t>
            </a:r>
            <a:br>
              <a:rPr lang="ja" sz="800"/>
            </a:br>
            <a:r>
              <a:rPr lang="ja" sz="800"/>
              <a:t>1. 初期出力生成（INIT）：LLMは入力プロンプトに基づいて初期出力を生成します。</a:t>
            </a:r>
            <a:br>
              <a:rPr lang="ja" sz="800"/>
            </a:br>
            <a:r>
              <a:rPr lang="ja" sz="800"/>
              <a:t>2. フィードバック生成（FEEDBACK）：同じLLMは、入出力フィードバックトリプルの</a:t>
            </a:r>
            <a:br>
              <a:rPr lang="ja" sz="800"/>
            </a:br>
            <a:r>
              <a:rPr lang="ja" sz="800"/>
              <a:t>例を用いたタスク固有のプロンプトを使用して、自分自身の出力にフィードバックを提供します。</a:t>
            </a:r>
            <a:br>
              <a:rPr lang="ja" sz="800"/>
            </a:br>
            <a:r>
              <a:rPr lang="ja" sz="800"/>
              <a:t>3. 改良（REFINE）：LLMは受け取ったフィードバックに基づいて前回の出力を改良し、</a:t>
            </a:r>
            <a:br>
              <a:rPr lang="ja" sz="800"/>
            </a:br>
            <a:r>
              <a:rPr lang="ja" sz="800"/>
              <a:t>所望の出力品質の達成や一定回数の繰り返しなどの停止条件が満たされるまでこのプロセスを繰り返します。</a:t>
            </a:r>
            <a:br>
              <a:rPr lang="ja" sz="800"/>
            </a:br>
            <a:r>
              <a:rPr lang="ja" sz="800"/>
              <a:t>この手法は、対話応答生成、コード最適化、数学的推論など、7つの異なるタスクで評価され、</a:t>
            </a:r>
            <a:br>
              <a:rPr lang="ja" sz="800"/>
            </a:br>
            <a:r>
              <a:rPr lang="ja" sz="800"/>
              <a:t>GPT-3.5やGPT-4などの最新のLLMを使用しています。</a:t>
            </a:r>
            <a:endParaRPr sz="800"/>
          </a:p>
          <a:p>
            <a:pPr indent="0" lvl="0" marL="0" rtl="0" algn="l">
              <a:spcBef>
                <a:spcPts val="1200"/>
              </a:spcBef>
              <a:spcAft>
                <a:spcPts val="1200"/>
              </a:spcAft>
              <a:buNone/>
            </a:pPr>
            <a:r>
              <a:rPr lang="ja" sz="1100"/>
              <a:t>結果：</a:t>
            </a:r>
            <a:br>
              <a:rPr lang="ja" sz="1100"/>
            </a:br>
            <a:r>
              <a:rPr lang="ja" sz="800"/>
              <a:t>SELF-REFINEは、検証されたすべてのタスクで、基本となるLLMの性能を一貫して向上させました。</a:t>
            </a:r>
            <a:br>
              <a:rPr lang="ja" sz="800"/>
            </a:br>
            <a:r>
              <a:rPr lang="ja" sz="800"/>
              <a:t>直接的にLLMから生成したものに比べて、絶対的な改善は5〜40%に及びました。</a:t>
            </a:r>
            <a:br>
              <a:rPr lang="ja" sz="800"/>
            </a:br>
            <a:r>
              <a:rPr lang="ja" sz="800"/>
              <a:t>この手法は、繰り返し改良から利益を得るタスクに特に効果的であり、</a:t>
            </a:r>
            <a:br>
              <a:rPr lang="ja" sz="800"/>
            </a:br>
            <a:r>
              <a:rPr lang="ja" sz="800"/>
              <a:t>制約付き生成や対話応答生成などのタスクで優れた成績を示しました。</a:t>
            </a:r>
            <a:br>
              <a:rPr lang="ja" sz="800"/>
            </a:br>
            <a:r>
              <a:rPr lang="ja" sz="800"/>
              <a:t>また、人間の評価者や自動評価基準は、</a:t>
            </a:r>
            <a:br>
              <a:rPr lang="ja" sz="800"/>
            </a:br>
            <a:r>
              <a:rPr lang="ja" sz="800"/>
              <a:t>SELF-REFINEの出力を基本となるLLMの出力よりも好む傾向がありました。</a:t>
            </a:r>
            <a:br>
              <a:rPr lang="ja" sz="800"/>
            </a:br>
            <a:r>
              <a:rPr lang="ja" sz="800"/>
              <a:t>この論文の結果は、高度なLLMでさえ、追加のトレーニングなしに</a:t>
            </a:r>
            <a:br>
              <a:rPr lang="ja" sz="800"/>
            </a:br>
            <a:r>
              <a:rPr lang="ja" sz="800"/>
              <a:t>テスト時の繰り返し改良から大きな利益を得ることができることを示しています。</a:t>
            </a:r>
            <a:endParaRPr sz="700"/>
          </a:p>
        </p:txBody>
      </p:sp>
      <p:pic>
        <p:nvPicPr>
          <p:cNvPr id="483" name="Google Shape;483;p65"/>
          <p:cNvPicPr preferRelativeResize="0"/>
          <p:nvPr/>
        </p:nvPicPr>
        <p:blipFill>
          <a:blip r:embed="rId3">
            <a:alphaModFix/>
          </a:blip>
          <a:stretch>
            <a:fillRect/>
          </a:stretch>
        </p:blipFill>
        <p:spPr>
          <a:xfrm>
            <a:off x="4797177" y="1062975"/>
            <a:ext cx="4270623" cy="1584975"/>
          </a:xfrm>
          <a:prstGeom prst="rect">
            <a:avLst/>
          </a:prstGeom>
          <a:noFill/>
          <a:ln>
            <a:noFill/>
          </a:ln>
        </p:spPr>
      </p:pic>
      <p:pic>
        <p:nvPicPr>
          <p:cNvPr id="484" name="Google Shape;484;p65"/>
          <p:cNvPicPr preferRelativeResize="0"/>
          <p:nvPr/>
        </p:nvPicPr>
        <p:blipFill>
          <a:blip r:embed="rId4">
            <a:alphaModFix/>
          </a:blip>
          <a:stretch>
            <a:fillRect/>
          </a:stretch>
        </p:blipFill>
        <p:spPr>
          <a:xfrm>
            <a:off x="5066525" y="2773875"/>
            <a:ext cx="4021700" cy="2209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Towards a Taxonomy of Large Language Model based Business Model Transformations</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チューリッヒ応用科学大学によるLLMを利用したビジネスモデルについて実際のケースをもとに調査報告。</a:t>
            </a:r>
            <a:br>
              <a:rPr lang="ja" sz="800"/>
            </a:br>
            <a:r>
              <a:rPr lang="ja" sz="800"/>
              <a:t>この研究は、LLMが企業レベルでビジネスモデルに影響を与えるさまざまな方法を理解し、分類するのに役立つ分類法を紹介しています。</a:t>
            </a:r>
            <a:br>
              <a:rPr lang="ja" sz="800"/>
            </a:br>
            <a:r>
              <a:rPr lang="ja" sz="800"/>
              <a:t>LLMがビジネスモデルの変化に果たす役割を分析する初めての研究の一つです。</a:t>
            </a:r>
            <a:endParaRPr sz="800"/>
          </a:p>
          <a:p>
            <a:pPr indent="0" lvl="0" marL="0" rtl="0" algn="l">
              <a:spcBef>
                <a:spcPts val="1200"/>
              </a:spcBef>
              <a:spcAft>
                <a:spcPts val="0"/>
              </a:spcAft>
              <a:buNone/>
            </a:pPr>
            <a:r>
              <a:rPr lang="ja" sz="1100"/>
              <a:t>方法論：</a:t>
            </a:r>
            <a:br>
              <a:rPr lang="ja" sz="1100"/>
            </a:br>
            <a:r>
              <a:rPr lang="ja" sz="800"/>
              <a:t>著者は実証的から概念的へ、そして概念的から実証的への反復を含む分類法の開発方法論を使用しました。</a:t>
            </a:r>
            <a:br>
              <a:rPr lang="ja" sz="800"/>
            </a:br>
            <a:r>
              <a:rPr lang="ja" sz="800"/>
              <a:t>彼らはまず、LLMによって影響を受けるビジネスモデル変革のメタ特性を特定しました。</a:t>
            </a:r>
            <a:br>
              <a:rPr lang="ja" sz="800"/>
            </a:br>
            <a:r>
              <a:rPr lang="ja" sz="800"/>
              <a:t>そして、異なる業界での50の実世界のLLMの使用事例を収集し、ビジネスモデルへの影響を分析し分類しました。</a:t>
            </a:r>
            <a:br>
              <a:rPr lang="ja" sz="800"/>
            </a:br>
            <a:r>
              <a:rPr lang="ja" sz="800"/>
              <a:t>分類法の開発は反復的に行われ、重複のない包括的な次元などの基準が検証に使用されました。</a:t>
            </a:r>
            <a:endParaRPr sz="800"/>
          </a:p>
          <a:p>
            <a:pPr indent="0" lvl="0" marL="0" rtl="0" algn="l">
              <a:spcBef>
                <a:spcPts val="1200"/>
              </a:spcBef>
              <a:spcAft>
                <a:spcPts val="0"/>
              </a:spcAft>
              <a:buNone/>
            </a:pPr>
            <a:r>
              <a:rPr lang="ja" sz="1100"/>
              <a:t>結果：</a:t>
            </a:r>
            <a:br>
              <a:rPr lang="ja" sz="1100"/>
            </a:br>
            <a:r>
              <a:rPr lang="ja" sz="800"/>
              <a:t>この研究の結果、LLMによって推進されるビジネスモデル変革の4つの原型が特定されました:</a:t>
            </a:r>
            <a:br>
              <a:rPr lang="ja" sz="800"/>
            </a:br>
            <a:r>
              <a:rPr lang="ja" sz="800"/>
              <a:t>1. 新しい顧客の利益 - 個人支援、コーチング、コンテンツ生成、音声インタラクションなどのパーソナルアシスタント、コーチング、コンテンツ生成、会話。</a:t>
            </a:r>
            <a:br>
              <a:rPr lang="ja" sz="800"/>
            </a:br>
            <a:r>
              <a:rPr lang="ja" sz="800"/>
              <a:t>2. 新しい販売・コミュニケーションチャネル - 販売前自動化や顧客サービスの自動化などのプリセールス（技術営業）自動化、カスタマーサービス自動化。</a:t>
            </a:r>
            <a:br>
              <a:rPr lang="ja" sz="800"/>
            </a:br>
            <a:r>
              <a:rPr lang="ja" sz="800"/>
              <a:t>3. ビジネスプロセスの自動化の増加 - フロントオフィス、バックオフィス、ソフトウェア開発の自動化などの効率化。</a:t>
            </a:r>
            <a:br>
              <a:rPr lang="ja" sz="800"/>
            </a:br>
            <a:r>
              <a:rPr lang="ja" sz="800"/>
              <a:t>4. 情報リソースの効果的な利用 - 情報・知識管理、情報抽出などのサポートで情報リソースのユーザビリティを大幅に改善させる。</a:t>
            </a:r>
            <a:endParaRPr sz="800"/>
          </a:p>
          <a:p>
            <a:pPr indent="0" lvl="0" marL="0" rtl="0" algn="l">
              <a:spcBef>
                <a:spcPts val="1200"/>
              </a:spcBef>
              <a:spcAft>
                <a:spcPts val="1200"/>
              </a:spcAft>
              <a:buNone/>
            </a:pPr>
            <a:r>
              <a:rPr lang="ja" sz="800"/>
              <a:t>現在、LLM活用の目標は（分類上）効率性向上や収益増加などに特化されているが</a:t>
            </a:r>
            <a:br>
              <a:rPr lang="ja" sz="800"/>
            </a:br>
            <a:r>
              <a:rPr lang="ja" sz="800"/>
              <a:t>この研究では、経済的な価値の定量化や、新しいビジネスモデルの設計・実装に関するさらなる研究が必要で</a:t>
            </a:r>
            <a:br>
              <a:rPr lang="ja" sz="800"/>
            </a:br>
            <a:r>
              <a:rPr lang="ja" sz="800"/>
              <a:t>今後既存知識の整理、およびLLMベースのビジネスモデル分類法に貢献することができるとしています</a:t>
            </a:r>
            <a:endParaRPr sz="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7"/>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469" u="sng"/>
              <a:t>Rephrase and Respond: Let Large Language Models Ask Better Questions for Themselves</a:t>
            </a:r>
            <a:r>
              <a:rPr lang="ja" sz="1469" u="sng"/>
              <a:t> 2023 </a:t>
            </a:r>
            <a:r>
              <a:rPr lang="ja" sz="1169" u="sng"/>
              <a:t> </a:t>
            </a:r>
            <a:endParaRPr sz="1169" u="sng"/>
          </a:p>
          <a:p>
            <a:pPr indent="0" lvl="0" marL="0" rtl="0" algn="l">
              <a:spcBef>
                <a:spcPts val="1200"/>
              </a:spcBef>
              <a:spcAft>
                <a:spcPts val="0"/>
              </a:spcAft>
              <a:buNone/>
            </a:pPr>
            <a:r>
              <a:rPr lang="ja" sz="1400"/>
              <a:t>概要：</a:t>
            </a:r>
            <a:br>
              <a:rPr lang="ja" sz="1100"/>
            </a:br>
            <a:r>
              <a:rPr lang="ja" sz="1000"/>
              <a:t>この論文は、大規模言語モデル（LLM）が質問の解釈や回答を改善する方法である「Rephrase and Respond」（RaR）を紹介しています。</a:t>
            </a:r>
            <a:br>
              <a:rPr lang="ja" sz="1000"/>
            </a:br>
            <a:r>
              <a:rPr lang="ja" sz="1000"/>
              <a:t>https://github.com/uclaml/Rephrase-and-Respond</a:t>
            </a:r>
            <a:endParaRPr sz="1000"/>
          </a:p>
          <a:p>
            <a:pPr indent="0" lvl="0" marL="0" rtl="0" algn="l">
              <a:spcBef>
                <a:spcPts val="1200"/>
              </a:spcBef>
              <a:spcAft>
                <a:spcPts val="0"/>
              </a:spcAft>
              <a:buNone/>
            </a:pPr>
            <a:r>
              <a:rPr lang="ja" sz="1250"/>
              <a:t>新規性：</a:t>
            </a:r>
            <a:br>
              <a:rPr lang="ja" sz="1750"/>
            </a:br>
            <a:r>
              <a:rPr lang="ja" sz="1000"/>
              <a:t>RaRの新しい側面は、LLMがユーザーの質問を自身が理解しやすい形に自ら言い換える部分であり、</a:t>
            </a:r>
            <a:br>
              <a:rPr lang="ja" sz="1000"/>
            </a:br>
            <a:r>
              <a:rPr lang="ja" sz="1000"/>
              <a:t>これによりモデルの理解力とパフォーマンスが向上します。</a:t>
            </a:r>
            <a:endParaRPr sz="1000"/>
          </a:p>
          <a:p>
            <a:pPr indent="0" lvl="0" marL="0" rtl="0" algn="l">
              <a:spcBef>
                <a:spcPts val="1200"/>
              </a:spcBef>
              <a:spcAft>
                <a:spcPts val="0"/>
              </a:spcAft>
              <a:buNone/>
            </a:pPr>
            <a:r>
              <a:rPr lang="ja" sz="1250"/>
              <a:t>手法：</a:t>
            </a:r>
            <a:br>
              <a:rPr lang="ja" sz="1750"/>
            </a:br>
            <a:r>
              <a:rPr lang="ja" sz="1000"/>
              <a:t>One-step RaRとTwo-step RaRの2つの主要なアプローチを提示しています。</a:t>
            </a:r>
            <a:br>
              <a:rPr lang="ja" sz="1000"/>
            </a:br>
            <a:r>
              <a:rPr lang="ja" sz="1000"/>
              <a:t>- One-step RaRでは、LLMが質問を言い換えてから即座に回答を生成します。</a:t>
            </a:r>
            <a:br>
              <a:rPr lang="ja" sz="1000"/>
            </a:br>
            <a:r>
              <a:rPr lang="ja" sz="1000"/>
              <a:t>- Two-step RaRでは、LLMがユーザーの質問を自身が理解しやすい形に自ら言い換え（回答は行わず）、</a:t>
            </a:r>
            <a:br>
              <a:rPr lang="ja" sz="1000"/>
            </a:br>
            <a:r>
              <a:rPr lang="ja" sz="1000"/>
              <a:t>その後2つ目のLLM（または同じLLM）がその後で元の質問と言い換えた質問を組み合わせて応答します。</a:t>
            </a:r>
            <a:br>
              <a:rPr lang="ja" sz="1000"/>
            </a:br>
            <a:r>
              <a:rPr lang="ja" sz="1000"/>
              <a:t>- この論文では、理論的および実証的にRaRとCoT（Chain-of-Thought）の方法を比較し、RaRがCoTと組み合わせてパフォーマンスを向上させることを示しています。</a:t>
            </a:r>
            <a:endParaRPr sz="10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1200"/>
              </a:spcAft>
              <a:buNone/>
            </a:pPr>
            <a:r>
              <a:rPr lang="ja" sz="1250"/>
              <a:t>結果：</a:t>
            </a:r>
            <a:br>
              <a:rPr lang="ja" sz="1250"/>
            </a:br>
            <a:r>
              <a:rPr lang="ja" sz="1000"/>
              <a:t>- 実験では、元の質問を使用する場合と比較して、One-step RaRとTwo-step RaRの両方が、さまざまなタスクでLLMの回答を大幅に向上させることが示されています。</a:t>
            </a:r>
            <a:br>
              <a:rPr lang="ja" sz="1000"/>
            </a:br>
            <a:r>
              <a:rPr lang="ja" sz="1000"/>
              <a:t>- より高度なLLMは、RaRによってより実質的な改善を示しました。</a:t>
            </a:r>
            <a:br>
              <a:rPr lang="ja" sz="1000"/>
            </a:br>
            <a:r>
              <a:rPr lang="ja" sz="1000"/>
              <a:t>- RaRを使用してGPT-4によって生成された言い換えられた質問は、Vicunaなどの他のモデルのパフォーマンスを向上させ、RaRの効果が移転可能であることを示しています。</a:t>
            </a:r>
            <a:br>
              <a:rPr lang="ja" sz="1000"/>
            </a:br>
            <a:r>
              <a:rPr lang="ja" sz="1000"/>
              <a:t>- 複数の言い換えは、LLMからより明確な質問やより良い回答を導くことができます。</a:t>
            </a:r>
            <a:br>
              <a:rPr lang="ja" sz="1000"/>
            </a:br>
            <a:r>
              <a:rPr lang="ja" sz="1000"/>
              <a:t>- RaRはCoTを補完し、組み合わせると単独で使用するよりも高いパフォーマンスを示します。</a:t>
            </a:r>
            <a:endParaRPr sz="1000"/>
          </a:p>
        </p:txBody>
      </p:sp>
      <p:pic>
        <p:nvPicPr>
          <p:cNvPr id="495" name="Google Shape;495;p67"/>
          <p:cNvPicPr preferRelativeResize="0"/>
          <p:nvPr/>
        </p:nvPicPr>
        <p:blipFill>
          <a:blip r:embed="rId3">
            <a:alphaModFix/>
          </a:blip>
          <a:stretch>
            <a:fillRect/>
          </a:stretch>
        </p:blipFill>
        <p:spPr>
          <a:xfrm>
            <a:off x="1072200" y="2251150"/>
            <a:ext cx="6371251" cy="1928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ph idx="1" type="body"/>
          </p:nvPr>
        </p:nvSpPr>
        <p:spPr>
          <a:xfrm>
            <a:off x="0" y="0"/>
            <a:ext cx="9144000" cy="5044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ja" sz="1469" u="sng"/>
              <a:t>Simple and Controllable Music Generation</a:t>
            </a:r>
            <a:r>
              <a:rPr lang="ja" sz="1469" u="sng"/>
              <a:t> 2023 </a:t>
            </a:r>
            <a:r>
              <a:rPr lang="ja" sz="1169" u="sng"/>
              <a:t> </a:t>
            </a:r>
            <a:endParaRPr sz="1169" u="sng"/>
          </a:p>
          <a:p>
            <a:pPr indent="0" lvl="0" marL="0" rtl="0" algn="l">
              <a:spcBef>
                <a:spcPts val="1200"/>
              </a:spcBef>
              <a:spcAft>
                <a:spcPts val="0"/>
              </a:spcAft>
              <a:buNone/>
            </a:pPr>
            <a:r>
              <a:rPr lang="ja" sz="1600"/>
              <a:t>概要：</a:t>
            </a:r>
            <a:br>
              <a:rPr lang="ja" sz="1100"/>
            </a:br>
            <a:r>
              <a:rPr lang="ja" sz="1285"/>
              <a:t>圧縮された離散的な音楽表現またはトークンに作用する条件付き音楽生成のための単一段階のトランスフォーマーベースの言語モデル（LM）であるMUSICGENを紹介しています。</a:t>
            </a:r>
            <a:br>
              <a:rPr lang="ja" sz="1285"/>
            </a:br>
            <a:r>
              <a:rPr lang="ja" sz="1285"/>
              <a:t>従来の複数のモデルを連結する手法に依存する従来の作品とは異なり、MUSICGENは効率的なトークン交互挿入パターンを使用して高品質なサンプルを生成し、複数段階が不要となります。</a:t>
            </a:r>
            <a:br>
              <a:rPr lang="ja" sz="1285"/>
            </a:br>
            <a:r>
              <a:rPr lang="ja" sz="1285"/>
              <a:t>テキストの記述や旋律的な特徴に応じてモノラルおよびステレオ音声を生成し、出力をより良く制御できます。</a:t>
            </a:r>
            <a:br>
              <a:rPr lang="ja" sz="1285"/>
            </a:br>
            <a:r>
              <a:rPr lang="ja" sz="1285"/>
              <a:t>GitHub: </a:t>
            </a:r>
            <a:r>
              <a:rPr lang="ja" sz="1285" u="sng">
                <a:solidFill>
                  <a:schemeClr val="hlink"/>
                </a:solidFill>
                <a:hlinkClick r:id="rId3"/>
              </a:rPr>
              <a:t>https://github.com/facebookresearch/audiocraft/blob/main/docs/MUSICGEN.md</a:t>
            </a:r>
            <a:r>
              <a:rPr lang="ja" sz="1285"/>
              <a:t>　デモ: https://huggingface.co/spaces/facebook/MusicGen</a:t>
            </a:r>
            <a:endParaRPr sz="1285"/>
          </a:p>
          <a:p>
            <a:pPr indent="0" lvl="0" marL="0" rtl="0" algn="l">
              <a:spcBef>
                <a:spcPts val="1200"/>
              </a:spcBef>
              <a:spcAft>
                <a:spcPts val="0"/>
              </a:spcAft>
              <a:buNone/>
            </a:pPr>
            <a:r>
              <a:rPr lang="ja" sz="1600"/>
              <a:t>新規性：</a:t>
            </a:r>
            <a:br>
              <a:rPr lang="ja" sz="1750"/>
            </a:br>
            <a:r>
              <a:rPr lang="ja" sz="1250"/>
              <a:t>MUSICGENの革新性は、従来の作品で見られる階層的またはアップサンプリング戦略とは対照的に、音楽生成のために単一段階のトランスフォーマーベースのLMを使用する能力にあります。</a:t>
            </a:r>
            <a:br>
              <a:rPr lang="ja" sz="1250"/>
            </a:br>
            <a:r>
              <a:rPr lang="ja" sz="1250"/>
              <a:t>音響トークンの複数の並列ストリームをモデリングするための一般的なフレームワークを導入し、消去研究を通じて、システム内の各コンポーネントの重要性を示しています。</a:t>
            </a:r>
            <a:br>
              <a:rPr lang="ja" sz="1250"/>
            </a:br>
            <a:r>
              <a:rPr lang="ja" sz="1250"/>
              <a:t>さらに、MUSICGENは非監視の旋律的特徴に条件付けることができ、監督データが不要で与えられたハーモニックおよび旋律的構造に一致する音楽を生成できます。</a:t>
            </a:r>
            <a:endParaRPr sz="1250"/>
          </a:p>
          <a:p>
            <a:pPr indent="0" lvl="0" marL="0" rtl="0" algn="l">
              <a:spcBef>
                <a:spcPts val="1200"/>
              </a:spcBef>
              <a:spcAft>
                <a:spcPts val="0"/>
              </a:spcAft>
              <a:buNone/>
            </a:pPr>
            <a:r>
              <a:rPr lang="ja" sz="1600"/>
              <a:t>手法：</a:t>
            </a:r>
            <a:br>
              <a:rPr lang="ja" sz="1600"/>
            </a:br>
            <a:r>
              <a:rPr lang="ja" sz="1250"/>
              <a:t>MUSICGENの方法論は、テキストまたは旋律表現に条件付けられた</a:t>
            </a:r>
            <a:br>
              <a:rPr lang="ja" sz="1250"/>
            </a:br>
            <a:r>
              <a:rPr lang="ja" sz="1250"/>
              <a:t>自己回帰トランスフォーマーベースのデコーダーを使用することを含みます。</a:t>
            </a:r>
            <a:br>
              <a:rPr lang="ja" sz="1250"/>
            </a:br>
            <a:r>
              <a:rPr lang="ja" sz="1250"/>
              <a:t>モデルはEnCodecオーディオトークナイザーから量子化された単位でトレーニングされ、</a:t>
            </a:r>
            <a:br>
              <a:rPr lang="ja" sz="1250"/>
            </a:br>
            <a:r>
              <a:rPr lang="ja" sz="1250"/>
              <a:t>これによりResidual Vector Quantization（RVQ）を活用して</a:t>
            </a:r>
            <a:br>
              <a:rPr lang="ja" sz="1250"/>
            </a:br>
            <a:r>
              <a:rPr lang="ja" sz="1250"/>
              <a:t>複数の並列ストリームの離散的なトークンを作成します。</a:t>
            </a:r>
            <a:br>
              <a:rPr lang="ja" sz="1250"/>
            </a:br>
            <a:r>
              <a:rPr lang="ja" sz="1250"/>
              <a:t>論文は、これらの並列ストリームをモデリングプロセス中に効率的に処理するための</a:t>
            </a:r>
            <a:br>
              <a:rPr lang="ja" sz="1250"/>
            </a:br>
            <a:r>
              <a:rPr lang="ja" sz="1250"/>
              <a:t>様々なコードブックの交互挿入パターンを探求しています。</a:t>
            </a:r>
            <a:br>
              <a:rPr lang="ja" sz="1250"/>
            </a:br>
            <a:r>
              <a:rPr lang="ja" sz="1250"/>
              <a:t>モデルをテキストに条件づけるためには、T5などの事前学習済みのテキストエンコーダーが</a:t>
            </a:r>
            <a:br>
              <a:rPr lang="ja" sz="1250"/>
            </a:br>
            <a:r>
              <a:rPr lang="ja" sz="1250"/>
              <a:t>使用され、旋律条件付けでは、入力のクロマグラムに依存する非監督学習アプローチが</a:t>
            </a:r>
            <a:br>
              <a:rPr lang="ja" sz="1250"/>
            </a:br>
            <a:r>
              <a:rPr lang="ja" sz="1250"/>
              <a:t>導入されます。</a:t>
            </a:r>
            <a:br>
              <a:rPr lang="ja" sz="1250"/>
            </a:br>
            <a:r>
              <a:rPr lang="ja" sz="1250"/>
              <a:t>MUSICGENの性能を評価するために、</a:t>
            </a:r>
            <a:br>
              <a:rPr lang="ja" sz="1250"/>
            </a:br>
            <a:r>
              <a:rPr lang="ja" sz="1250"/>
              <a:t>自動的および人間の研究を含む包括的な経験的評価が実施されます。</a:t>
            </a:r>
            <a:endParaRPr sz="1250"/>
          </a:p>
          <a:p>
            <a:pPr indent="0" lvl="0" marL="0" rtl="0" algn="l">
              <a:spcBef>
                <a:spcPts val="1200"/>
              </a:spcBef>
              <a:spcAft>
                <a:spcPts val="1200"/>
              </a:spcAft>
              <a:buNone/>
            </a:pPr>
            <a:r>
              <a:rPr lang="ja" sz="1600"/>
              <a:t>結果：</a:t>
            </a:r>
            <a:br>
              <a:rPr lang="ja" sz="1250"/>
            </a:br>
            <a:r>
              <a:rPr lang="ja" sz="1250"/>
              <a:t>客観的および人間の評価尺度において、</a:t>
            </a:r>
            <a:br>
              <a:rPr lang="ja" sz="1250"/>
            </a:br>
            <a:r>
              <a:rPr lang="ja" sz="1250"/>
              <a:t>MUSICGENは標準的なテキストから音楽への</a:t>
            </a:r>
            <a:br>
              <a:rPr lang="ja" sz="1250"/>
            </a:br>
            <a:r>
              <a:rPr lang="ja" sz="1250"/>
              <a:t>ベンチマークで他の評価されたベースラインを上回ります。</a:t>
            </a:r>
            <a:br>
              <a:rPr lang="ja" sz="1250"/>
            </a:br>
            <a:r>
              <a:rPr lang="ja" sz="1250"/>
              <a:t>最良のベースラインの80.5に比べて、主観的な評価は100点中84.8点を獲得します。</a:t>
            </a:r>
            <a:br>
              <a:rPr lang="ja" sz="1250"/>
            </a:br>
            <a:r>
              <a:rPr lang="ja" sz="1250"/>
              <a:t>消去研究は、全体的な性能において各モデルコンポーネントの重要性を強調しています。</a:t>
            </a:r>
            <a:br>
              <a:rPr lang="ja" sz="1250"/>
            </a:br>
            <a:r>
              <a:rPr lang="ja" sz="1250"/>
              <a:t>モデルは追加の計算コストなしでステレオオーディオ生成において堅牢性を示し、</a:t>
            </a:r>
            <a:br>
              <a:rPr lang="ja" sz="1250"/>
            </a:br>
            <a:r>
              <a:rPr lang="ja" sz="1250"/>
              <a:t>テキストの記述や旋律条件付けに従いつつ高品質を維持する能力も示しています。</a:t>
            </a:r>
            <a:endParaRPr sz="1250"/>
          </a:p>
        </p:txBody>
      </p:sp>
      <p:pic>
        <p:nvPicPr>
          <p:cNvPr id="501" name="Google Shape;501;p68"/>
          <p:cNvPicPr preferRelativeResize="0"/>
          <p:nvPr/>
        </p:nvPicPr>
        <p:blipFill>
          <a:blip r:embed="rId4">
            <a:alphaModFix/>
          </a:blip>
          <a:stretch>
            <a:fillRect/>
          </a:stretch>
        </p:blipFill>
        <p:spPr>
          <a:xfrm>
            <a:off x="4289249" y="2202350"/>
            <a:ext cx="4708400" cy="2580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KTRL+F: Knowledge-Augmented In-Document Search</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文書内検索タスクで単語の埋め込みに外部知識を埋め込み,速度と性能の相違が期待する知識強調句検索モデルKnowledge-Augmented In-Document Search（KTRL+F）を提案</a:t>
            </a:r>
            <a:br>
              <a:rPr lang="ja" sz="822"/>
            </a:br>
            <a:r>
              <a:rPr lang="ja" sz="822"/>
              <a:t>クエリ検索において、外部知識ソースを取り入れることで、単一のドキュメント内の検索機能を高める新しいアプローチを表しています。</a:t>
            </a:r>
            <a:br>
              <a:rPr lang="ja" sz="822"/>
            </a:br>
            <a:r>
              <a:rPr lang="ja" sz="822"/>
              <a:t>これにより、複雑なドキュメントにおける検索結果の精度と関連性が大幅に向上する可能性があります。</a:t>
            </a:r>
            <a:br>
              <a:rPr lang="ja" sz="822"/>
            </a:br>
            <a:r>
              <a:rPr lang="ja" sz="822"/>
              <a:t>https://github.com/hanseokOh/KtrlF</a:t>
            </a:r>
            <a:endParaRPr sz="822"/>
          </a:p>
          <a:p>
            <a:pPr indent="0" lvl="0" marL="0" rtl="0" algn="l">
              <a:spcBef>
                <a:spcPts val="1200"/>
              </a:spcBef>
              <a:spcAft>
                <a:spcPts val="0"/>
              </a:spcAft>
              <a:buSzPts val="1018"/>
              <a:buNone/>
            </a:pPr>
            <a:r>
              <a:rPr lang="ja" sz="1100"/>
              <a:t>新規性</a:t>
            </a:r>
            <a:br>
              <a:rPr lang="ja" sz="1100"/>
            </a:br>
            <a:r>
              <a:rPr lang="ja" sz="800"/>
              <a:t>Ctrl+Fのような従来の文書内検索ツールと、現代のMRCシステムの理解力と知識統合能力を組み合わせた点にあります。従来のシステムが明示的なコンテンツと語彙的な一致に焦点を当てるのに対し、KTRL+Fは文書を読み、コンテキストを理解し、外部の知識（例：Wikipedia）を活用してクエリとターゲットの間の意味的ギャップを埋めることできます。これにより、「中国のソーシャルネットワークプラットフォーム」のような複雑なクエリを検索することが可能になります。これには、WeChat、Baiduなどのテキストに明示的に記載されていないエンティティに関する知識が必要で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0"/>
              </a:spcAft>
              <a:buSzPts val="1018"/>
              <a:buNone/>
            </a:pPr>
            <a:br>
              <a:rPr lang="ja" sz="822"/>
            </a:br>
            <a:endParaRPr sz="822"/>
          </a:p>
          <a:p>
            <a:pPr indent="0" lvl="0" marL="0" rtl="0" algn="l">
              <a:spcBef>
                <a:spcPts val="1200"/>
              </a:spcBef>
              <a:spcAft>
                <a:spcPts val="1200"/>
              </a:spcAft>
              <a:buSzPts val="1018"/>
              <a:buNone/>
            </a:pPr>
            <a:r>
              <a:t/>
            </a:r>
            <a:endParaRPr sz="722"/>
          </a:p>
        </p:txBody>
      </p:sp>
      <p:pic>
        <p:nvPicPr>
          <p:cNvPr id="507" name="Google Shape;507;p69"/>
          <p:cNvPicPr preferRelativeResize="0"/>
          <p:nvPr/>
        </p:nvPicPr>
        <p:blipFill>
          <a:blip r:embed="rId3">
            <a:alphaModFix/>
          </a:blip>
          <a:stretch>
            <a:fillRect/>
          </a:stretch>
        </p:blipFill>
        <p:spPr>
          <a:xfrm>
            <a:off x="4093600" y="3118950"/>
            <a:ext cx="4120048" cy="1925250"/>
          </a:xfrm>
          <a:prstGeom prst="rect">
            <a:avLst/>
          </a:prstGeom>
          <a:noFill/>
          <a:ln>
            <a:noFill/>
          </a:ln>
        </p:spPr>
      </p:pic>
      <p:pic>
        <p:nvPicPr>
          <p:cNvPr id="508" name="Google Shape;508;p69"/>
          <p:cNvPicPr preferRelativeResize="0"/>
          <p:nvPr/>
        </p:nvPicPr>
        <p:blipFill>
          <a:blip r:embed="rId4">
            <a:alphaModFix/>
          </a:blip>
          <a:stretch>
            <a:fillRect/>
          </a:stretch>
        </p:blipFill>
        <p:spPr>
          <a:xfrm>
            <a:off x="872125" y="3118950"/>
            <a:ext cx="3034275" cy="1925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069" u="sng"/>
              <a:t>CodeScope: An Execution-based Multilingual Multitask Multidimensional Benchmark for Evaluating LLMs on Code Understanding and Generation</a:t>
            </a:r>
            <a:r>
              <a:rPr lang="ja" sz="10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大規模言語モデル（LLMs）のコード理解および生成能力を評価するために設計された包括的なベンチマークであるCodeScopeが紹介されています。CodeScopeは、43のプログラミング言語、8つのコーディングタスクをカバーし、難易度、効率、長さの3つの次元に基づいてLLMsを評価します。また、実行ベースの評価をサポートするために、著者らは自動化されたコード実行エンジンであるMultiCode Engineを開発しました。</a:t>
            </a:r>
            <a:br>
              <a:rPr lang="ja" sz="822"/>
            </a:br>
            <a:r>
              <a:rPr lang="ja" sz="822"/>
              <a:t>https://github.com/WeixiangYAN/CodeScope</a:t>
            </a:r>
            <a:endParaRPr sz="822"/>
          </a:p>
          <a:p>
            <a:pPr indent="0" lvl="0" marL="0" rtl="0" algn="l">
              <a:spcBef>
                <a:spcPts val="1200"/>
              </a:spcBef>
              <a:spcAft>
                <a:spcPts val="0"/>
              </a:spcAft>
              <a:buSzPts val="1018"/>
              <a:buNone/>
            </a:pPr>
            <a:r>
              <a:rPr lang="ja" sz="1100"/>
              <a:t>新規性</a:t>
            </a:r>
            <a:br>
              <a:rPr lang="ja" sz="1100"/>
            </a:br>
            <a:r>
              <a:rPr lang="ja" sz="800"/>
              <a:t>異なるプログラミング言語や難易度レベルを網羅するタスクを収集し、CodeScopeを構築しました。このベンチマークでは、LLMsをコード要約、コードのにおい検出、コードレビュー、自動テスト、プログラム合成、コード翻訳、コード修復、コード最適化のテストにかけます。MultiCode Engineによって生成されたコードの実行が可能となり、コード生成および修復タスクの成功率を測定することができます。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1200"/>
              </a:spcAft>
              <a:buSzPts val="1018"/>
              <a:buNone/>
            </a:pPr>
            <a:r>
              <a:rPr lang="ja" sz="1122"/>
              <a:t>結果</a:t>
            </a:r>
            <a:br>
              <a:rPr lang="ja" sz="1122"/>
            </a:br>
            <a:r>
              <a:rPr lang="ja" sz="822"/>
              <a:t>CodeScopeタスクにおいて8つの主要なLLMsを体系的に評価し、このベンチマークが他のベンチマークと比べて優れた幅と挑戦を提供していることを示しました。評価の結果、一部のLLMsは複数のタスクで良好な性能を示した一方で、他のLLMsは特に実世界の期待に合致する正確で効率的なコードを生成する点で改善の余地があることが明らかになりました。</a:t>
            </a:r>
            <a:br>
              <a:rPr lang="ja" sz="822"/>
            </a:br>
            <a:r>
              <a:rPr lang="ja" sz="822"/>
              <a:t>結果は、現在のLLMsのコード関連タスクにおける強みと制限を示し、多様な言語、パラダイム、複雑な問題解決シナリオを処理できるモデルの必要性を強調しています。著者らはまた、クロス言語およびクロスタスクの転移性研究を実施し、LLMsが以前に見たことのないタスクや言語にどのように一般化できるかを理解しました。</a:t>
            </a:r>
            <a:endParaRPr sz="7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LLM-based Control Code Generation using Image Recognition</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を用いた画像認識を通じて配管及び計装図（P&amp;ID）の解釈により、産業用オートメーションにおける制御ロジックコードの自動生成を可能にする新しいアプローチを提示しています。これにより、複雑な生産プロセスの制御装置のプログラム作成における手作業とエラーが大幅に削減される可能性があります。</a:t>
            </a:r>
            <a:endParaRPr sz="822"/>
          </a:p>
          <a:p>
            <a:pPr indent="0" lvl="0" marL="0" rtl="0" algn="l">
              <a:spcBef>
                <a:spcPts val="1200"/>
              </a:spcBef>
              <a:spcAft>
                <a:spcPts val="0"/>
              </a:spcAft>
              <a:buSzPts val="1018"/>
              <a:buNone/>
            </a:pPr>
            <a:r>
              <a:rPr lang="ja" sz="1100"/>
              <a:t>新規性</a:t>
            </a:r>
            <a:br>
              <a:rPr lang="ja" sz="1100"/>
            </a:br>
            <a:r>
              <a:rPr lang="ja" sz="800"/>
              <a:t>新規性はLLMの最近の進歩を使用して画像を認識しコードを生成すること、具体的にはP&amp;IDからIEC 61131-3構造化テキスト（ST）を生成することです。</a:t>
            </a:r>
            <a:br>
              <a:rPr lang="ja" sz="800"/>
            </a:br>
            <a:r>
              <a:rPr lang="ja" sz="800"/>
              <a:t>この手法は、制御要件の手動解釈から自動化されたLLMベースのプロセスへの移行を提案し、時間とコストの節約、およびコード品質の向上が期待されます。</a:t>
            </a:r>
            <a:endParaRPr sz="1100"/>
          </a:p>
          <a:p>
            <a:pPr indent="0" lvl="0" marL="0" rtl="0" algn="l">
              <a:spcBef>
                <a:spcPts val="1200"/>
              </a:spcBef>
              <a:spcAft>
                <a:spcPts val="0"/>
              </a:spcAft>
              <a:buSzPts val="1018"/>
              <a:buNone/>
            </a:pPr>
            <a:r>
              <a:rPr lang="ja" sz="1100"/>
              <a:t>手法</a:t>
            </a:r>
            <a:br>
              <a:rPr lang="ja" sz="722"/>
            </a:br>
            <a:r>
              <a:rPr lang="ja" sz="822"/>
              <a:t>本研究は、産業設定からのP&amp;IDをGPT-4に供給し、制御要素を認識し対応するSTコードを生成するよう促し、その方法を3つの事例研究を通じて評価しています。生成されたコードは、オープンソースの統合開発環境（IDE）でコンパイル、テスト、およびデバッグされます。本論文では、LLMの画像認識およびコード生成能力の分析が詳細に述べられています。</a:t>
            </a:r>
            <a:endParaRPr sz="822"/>
          </a:p>
          <a:p>
            <a:pPr indent="0" lvl="0" marL="0" rtl="0" algn="l">
              <a:spcBef>
                <a:spcPts val="1200"/>
              </a:spcBef>
              <a:spcAft>
                <a:spcPts val="1200"/>
              </a:spcAft>
              <a:buSzPts val="1018"/>
              <a:buNone/>
            </a:pPr>
            <a:r>
              <a:rPr lang="ja" sz="1122"/>
              <a:t>結果</a:t>
            </a:r>
            <a:br>
              <a:rPr lang="ja" sz="1122"/>
            </a:br>
            <a:r>
              <a:rPr lang="ja" sz="822"/>
              <a:t>著者らは、画像認識能力にはいくつかの問題があり中程度であった一方、コード生成能力は、プロンプトの忠実度に依存して良好であることを発見しました。数秒で図面から作業可能な制御ロジックを生成する成功例は、この手法の実現可能性を示していますが、実用的な適用のためには改善が必要です。本研究は、将来のプロセスの自動化の可能性を示し、この手法が実践者による更なる研究と実装の出発点となる可能性を示しています。</a:t>
            </a:r>
            <a:endParaRPr sz="7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a:t>
            </a:r>
            <a:r>
              <a:rPr lang="ja" sz="13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arXivプラットフォームで公開された大規模言語モデル（LLM）関連の論文は累計で約1.7万件に達し計算機科学と統計学の論文全体に占める割合は最大で12%となりました</a:t>
            </a:r>
            <a:br>
              <a:rPr lang="ja" sz="822"/>
            </a:br>
            <a:r>
              <a:rPr lang="ja" sz="822"/>
              <a:t>対象期間は2018年1月1日から2023年9月7日まで、総数は16,979件で、クラスタリングと埋め込みを使用して作成した40のLLM関連トピックに注釈を追加しました</a:t>
            </a:r>
            <a:br>
              <a:rPr lang="ja" sz="822"/>
            </a:br>
            <a:r>
              <a:rPr lang="ja" sz="822"/>
              <a:t>新しくLLMに関する論文を投稿した著者も多く成長カテゴリーとなっています。コンピュータ科学の分野で多くのLLM論文が投稿されています。</a:t>
            </a:r>
            <a:br>
              <a:rPr lang="ja" sz="822"/>
            </a:br>
            <a:br>
              <a:rPr lang="ja" sz="822"/>
            </a:br>
            <a:r>
              <a:rPr lang="ja" sz="822" u="sng">
                <a:solidFill>
                  <a:schemeClr val="hlink"/>
                </a:solidFill>
                <a:hlinkClick r:id="rId3"/>
              </a:rPr>
              <a:t>https://github.com/rmovva/LLM-publication-patterns-public</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rPr lang="ja" sz="822"/>
              <a:t>特に投稿の多い大学は中国の大学期間でした。よく使われるワードは、Llama、ChatGPT、Like ChatGPTでした。また、引用数は大きなチームによって書かれる傾向が多い結果でした。</a:t>
            </a:r>
            <a:endParaRPr sz="822"/>
          </a:p>
          <a:p>
            <a:pPr indent="0" lvl="0" marL="0" rtl="0" algn="l">
              <a:spcBef>
                <a:spcPts val="1200"/>
              </a:spcBef>
              <a:spcAft>
                <a:spcPts val="1200"/>
              </a:spcAft>
              <a:buSzPts val="1018"/>
              <a:buNone/>
            </a:pPr>
            <a:r>
              <a:t/>
            </a:r>
            <a:endParaRPr sz="822"/>
          </a:p>
        </p:txBody>
      </p:sp>
      <p:pic>
        <p:nvPicPr>
          <p:cNvPr id="87" name="Google Shape;87;p18"/>
          <p:cNvPicPr preferRelativeResize="0"/>
          <p:nvPr/>
        </p:nvPicPr>
        <p:blipFill>
          <a:blip r:embed="rId4">
            <a:alphaModFix/>
          </a:blip>
          <a:stretch>
            <a:fillRect/>
          </a:stretch>
        </p:blipFill>
        <p:spPr>
          <a:xfrm>
            <a:off x="55850" y="1491624"/>
            <a:ext cx="4393076" cy="1462850"/>
          </a:xfrm>
          <a:prstGeom prst="rect">
            <a:avLst/>
          </a:prstGeom>
          <a:noFill/>
          <a:ln>
            <a:noFill/>
          </a:ln>
        </p:spPr>
      </p:pic>
      <p:pic>
        <p:nvPicPr>
          <p:cNvPr id="88" name="Google Shape;88;p18"/>
          <p:cNvPicPr preferRelativeResize="0"/>
          <p:nvPr/>
        </p:nvPicPr>
        <p:blipFill>
          <a:blip r:embed="rId5">
            <a:alphaModFix/>
          </a:blip>
          <a:stretch>
            <a:fillRect/>
          </a:stretch>
        </p:blipFill>
        <p:spPr>
          <a:xfrm>
            <a:off x="4779125" y="1491625"/>
            <a:ext cx="4393076" cy="1462862"/>
          </a:xfrm>
          <a:prstGeom prst="rect">
            <a:avLst/>
          </a:prstGeom>
          <a:noFill/>
          <a:ln>
            <a:noFill/>
          </a:ln>
        </p:spPr>
      </p:pic>
      <p:pic>
        <p:nvPicPr>
          <p:cNvPr id="89" name="Google Shape;89;p18"/>
          <p:cNvPicPr preferRelativeResize="0"/>
          <p:nvPr/>
        </p:nvPicPr>
        <p:blipFill>
          <a:blip r:embed="rId6">
            <a:alphaModFix/>
          </a:blip>
          <a:stretch>
            <a:fillRect/>
          </a:stretch>
        </p:blipFill>
        <p:spPr>
          <a:xfrm>
            <a:off x="369674" y="3340399"/>
            <a:ext cx="2327351" cy="1626650"/>
          </a:xfrm>
          <a:prstGeom prst="rect">
            <a:avLst/>
          </a:prstGeom>
          <a:noFill/>
          <a:ln>
            <a:noFill/>
          </a:ln>
        </p:spPr>
      </p:pic>
      <p:pic>
        <p:nvPicPr>
          <p:cNvPr id="90" name="Google Shape;90;p18"/>
          <p:cNvPicPr preferRelativeResize="0"/>
          <p:nvPr/>
        </p:nvPicPr>
        <p:blipFill>
          <a:blip r:embed="rId7">
            <a:alphaModFix/>
          </a:blip>
          <a:stretch>
            <a:fillRect/>
          </a:stretch>
        </p:blipFill>
        <p:spPr>
          <a:xfrm>
            <a:off x="6000219" y="3340402"/>
            <a:ext cx="2327351" cy="162664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 Augmented Generation of Symbolic Music with LLMs</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s）を使用して象徴的音楽を生成するための検索拡張生成システムに関する研究を提案しています。このシステムは、音楽生成のためのユーザーの要求を受け取り、音楽例のデータベースにクエリを作成し、取得した結果を合成音楽モデル（例えばGPT-4など）へのプロンプトを増強するために使用します。このシステムの目標は、ユーザーとの対話の中で音楽を生成し、ユーザーが生成された音楽に変更を要求できることです。</a:t>
            </a:r>
            <a:br>
              <a:rPr lang="ja" sz="822"/>
            </a:br>
            <a:r>
              <a:rPr lang="ja" sz="822"/>
              <a:t>https://github.com/erl-j/scrap</a:t>
            </a:r>
            <a:endParaRPr sz="822"/>
          </a:p>
          <a:p>
            <a:pPr indent="0" lvl="0" marL="0" rtl="0" algn="l">
              <a:spcBef>
                <a:spcPts val="1200"/>
              </a:spcBef>
              <a:spcAft>
                <a:spcPts val="0"/>
              </a:spcAft>
              <a:buSzPts val="1018"/>
              <a:buNone/>
            </a:pPr>
            <a:r>
              <a:rPr lang="ja" sz="1100"/>
              <a:t>新規性</a:t>
            </a:r>
            <a:br>
              <a:rPr lang="ja" sz="1100"/>
            </a:br>
            <a:r>
              <a:rPr lang="ja" sz="800"/>
              <a:t>この研究の革新性は、象徴的音楽生成への検索拡張生成（RAG）の適用を探究している点にあります。</a:t>
            </a:r>
            <a:br>
              <a:rPr lang="ja" sz="800"/>
            </a:br>
            <a:r>
              <a:rPr lang="ja" sz="800"/>
              <a:t>このシステムはユーザーフレンドリーで簡単に実装できるよう設計されており、</a:t>
            </a:r>
            <a:br>
              <a:rPr lang="ja" sz="800"/>
            </a:br>
            <a:r>
              <a:rPr lang="ja" sz="800"/>
              <a:t>論文は具体的なユーザー要求に応答する音楽を生成する上で有望な初期結果を示しています。</a:t>
            </a:r>
            <a:endParaRPr sz="1100"/>
          </a:p>
          <a:p>
            <a:pPr indent="0" lvl="0" marL="0" rtl="0" algn="l">
              <a:spcBef>
                <a:spcPts val="1200"/>
              </a:spcBef>
              <a:spcAft>
                <a:spcPts val="0"/>
              </a:spcAft>
              <a:buSzPts val="1018"/>
              <a:buNone/>
            </a:pPr>
            <a:r>
              <a:rPr lang="ja" sz="1100"/>
              <a:t>手法</a:t>
            </a:r>
            <a:br>
              <a:rPr lang="ja" sz="722"/>
            </a:br>
            <a:r>
              <a:rPr lang="ja" sz="822"/>
              <a:t>このシステムは主に2つのコンポーネントから構成されています：音楽データベース＆検索LLMと作曲家LLMです。</a:t>
            </a:r>
            <a:br>
              <a:rPr lang="ja" sz="822"/>
            </a:br>
            <a:r>
              <a:rPr lang="ja" sz="822"/>
              <a:t>検索LLMは、アイルランドの伝統的なフォーク曲をabc記譜法で含むデータベースから</a:t>
            </a:r>
            <a:br>
              <a:rPr lang="ja" sz="822"/>
            </a:br>
            <a:r>
              <a:rPr lang="ja" sz="822"/>
              <a:t>適切な音楽例を選択するためにタグベースのアプローチを使用します。</a:t>
            </a:r>
            <a:br>
              <a:rPr lang="ja" sz="822"/>
            </a:br>
            <a:r>
              <a:rPr lang="ja" sz="822"/>
              <a:t>取得した例は、作曲家LLMのためのプロンプトを増強するために使用されます。この場合、ChatGPT-4が該当します。</a:t>
            </a:r>
            <a:br>
              <a:rPr lang="ja" sz="822"/>
            </a:br>
            <a:r>
              <a:rPr lang="ja" sz="822"/>
              <a:t>ChatGPT-4のためのシステムプロンプトには、システムの役割とフォーマット要件に関する詳細な指示だけでなく、</a:t>
            </a:r>
            <a:br>
              <a:rPr lang="ja" sz="822"/>
            </a:br>
            <a:r>
              <a:rPr lang="ja" sz="822"/>
              <a:t>生成される曲についての短いコメントを求めるリクエストも含まれています。</a:t>
            </a:r>
            <a:br>
              <a:rPr lang="ja" sz="822"/>
            </a:br>
            <a:r>
              <a:rPr lang="ja" sz="822"/>
              <a:t>この方法論は、他のコンテキストでタスクのパフォーマンスを向上させることが示された</a:t>
            </a:r>
            <a:br>
              <a:rPr lang="ja" sz="822"/>
            </a:br>
            <a:r>
              <a:rPr lang="ja" sz="822"/>
              <a:t>連想型プロンプティングも利用しています。</a:t>
            </a:r>
            <a:endParaRPr sz="822"/>
          </a:p>
          <a:p>
            <a:pPr indent="0" lvl="0" marL="0" rtl="0" algn="l">
              <a:spcBef>
                <a:spcPts val="1200"/>
              </a:spcBef>
              <a:spcAft>
                <a:spcPts val="1200"/>
              </a:spcAft>
              <a:buSzPts val="1018"/>
              <a:buNone/>
            </a:pPr>
            <a:r>
              <a:rPr lang="ja" sz="1122"/>
              <a:t>結果</a:t>
            </a:r>
            <a:br>
              <a:rPr lang="ja" sz="1122"/>
            </a:br>
            <a:r>
              <a:rPr lang="ja" sz="822"/>
              <a:t>この論文は、条件付き生成、スタイル変換、旋律の補完など、システムの出力の例を提供しています。</a:t>
            </a:r>
            <a:br>
              <a:rPr lang="ja" sz="822"/>
            </a:br>
            <a:r>
              <a:rPr lang="ja" sz="822"/>
              <a:t>その結果、生成された音楽が伝統的なスタイルに合致し、ユーザーの要求に適切に応答していることを示しています。</a:t>
            </a:r>
            <a:br>
              <a:rPr lang="ja" sz="822"/>
            </a:br>
            <a:r>
              <a:rPr lang="ja" sz="822"/>
              <a:t>生成された作品には些細な誤りや異常な側面があるかもしれませんが、</a:t>
            </a:r>
            <a:br>
              <a:rPr lang="ja" sz="822"/>
            </a:br>
            <a:r>
              <a:rPr lang="ja" sz="822"/>
              <a:t>論文は今後、音楽分析と生成のためにLLMsをさらに開発し、提案されたシステムのパフォーマンスを</a:t>
            </a:r>
            <a:br>
              <a:rPr lang="ja" sz="822"/>
            </a:br>
            <a:r>
              <a:rPr lang="ja" sz="822"/>
              <a:t>以前の音楽生成方法と比較する意向で結んでいます。</a:t>
            </a:r>
            <a:endParaRPr sz="722"/>
          </a:p>
        </p:txBody>
      </p:sp>
      <p:pic>
        <p:nvPicPr>
          <p:cNvPr id="524" name="Google Shape;524;p72"/>
          <p:cNvPicPr preferRelativeResize="0"/>
          <p:nvPr/>
        </p:nvPicPr>
        <p:blipFill>
          <a:blip r:embed="rId3">
            <a:alphaModFix/>
          </a:blip>
          <a:stretch>
            <a:fillRect/>
          </a:stretch>
        </p:blipFill>
        <p:spPr>
          <a:xfrm>
            <a:off x="5756825" y="988950"/>
            <a:ext cx="3303550" cy="3985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Knowledge-Augmented Language Model Verification</a:t>
            </a:r>
            <a:r>
              <a:rPr lang="ja" sz="1200" u="sng"/>
              <a:t> 2023</a:t>
            </a:r>
            <a:r>
              <a:rPr lang="ja" sz="1269" u="sng"/>
              <a:t>  </a:t>
            </a:r>
            <a:endParaRPr sz="1269" u="sng"/>
          </a:p>
          <a:p>
            <a:pPr indent="0" lvl="0" marL="0" rtl="0" algn="l">
              <a:spcBef>
                <a:spcPts val="1200"/>
              </a:spcBef>
              <a:spcAft>
                <a:spcPts val="0"/>
              </a:spcAft>
              <a:buSzPts val="1018"/>
              <a:buNone/>
            </a:pPr>
            <a:br>
              <a:rPr lang="ja" sz="1100"/>
            </a:br>
            <a:r>
              <a:rPr lang="ja" sz="1100"/>
              <a:t>概要</a:t>
            </a:r>
            <a:br>
              <a:rPr lang="ja" sz="722"/>
            </a:br>
            <a:r>
              <a:rPr lang="ja" sz="722"/>
              <a:t>「知識拡張言語モデル検証」は、</a:t>
            </a:r>
            <a:r>
              <a:rPr lang="ja" sz="822"/>
              <a:t>生成されたテキストが妥当であるが事実と異なることが多い言語モデル（LMs）の幻覚の問題に取り組んでいます。著者たちは、知識の拡張と生成されたテキストの中での取得された知識の関連性と基盤性を評価する検証プロセスを使用することで、この問題を緩和する方法を提案しています。</a:t>
            </a:r>
            <a:br>
              <a:rPr lang="ja" sz="822"/>
            </a:br>
            <a:r>
              <a:rPr lang="ja" sz="822"/>
              <a:t>https://github.com/JinheonBaek/KALMV</a:t>
            </a:r>
            <a:endParaRPr sz="822"/>
          </a:p>
          <a:p>
            <a:pPr indent="0" lvl="0" marL="0" rtl="0" algn="l">
              <a:spcBef>
                <a:spcPts val="1200"/>
              </a:spcBef>
              <a:spcAft>
                <a:spcPts val="0"/>
              </a:spcAft>
              <a:buSzPts val="1018"/>
              <a:buNone/>
            </a:pPr>
            <a:br>
              <a:rPr lang="ja" sz="1100"/>
            </a:br>
            <a:r>
              <a:rPr lang="ja" sz="1100"/>
              <a:t>新規性</a:t>
            </a:r>
            <a:br>
              <a:rPr lang="ja" sz="1100"/>
            </a:br>
            <a:r>
              <a:rPr lang="ja" sz="800"/>
              <a:t>新規性は異なる検証者の導入にあります。これは、知識の取得と回答の基盤性のエラーを検出するために指示による微調整を経てトレーニングされた小規模の言語モデルです。従来の手法とは異なり、この検証者は新しい知識の反復的な取得やテキスト生成によってエラーを修正できます。</a:t>
            </a:r>
            <a:endParaRPr sz="1100"/>
          </a:p>
          <a:p>
            <a:pPr indent="0" lvl="0" marL="0" rtl="0" algn="l">
              <a:spcBef>
                <a:spcPts val="1200"/>
              </a:spcBef>
              <a:spcAft>
                <a:spcPts val="0"/>
              </a:spcAft>
              <a:buSzPts val="1018"/>
              <a:buNone/>
            </a:pPr>
            <a:br>
              <a:rPr lang="ja" sz="1100"/>
            </a:br>
            <a:r>
              <a:rPr lang="ja" sz="1100"/>
              <a:t>手法</a:t>
            </a:r>
            <a:br>
              <a:rPr lang="ja" sz="722"/>
            </a:br>
            <a:r>
              <a:rPr lang="ja" sz="822"/>
              <a:t>1. 外部ソース（WikipediaやWikidataなど）からユーザーのクエリに関連する知識を取得する。</a:t>
            </a:r>
            <a:br>
              <a:rPr lang="ja" sz="822"/>
            </a:br>
            <a:r>
              <a:rPr lang="ja" sz="822"/>
              <a:t>2. 取得した知識を言語モデルに組み込んでテキストを生成する。</a:t>
            </a:r>
            <a:br>
              <a:rPr lang="ja" sz="822"/>
            </a:br>
            <a:r>
              <a:rPr lang="ja" sz="822"/>
              <a:t>3. 取得および生成エラーをチェックする微調整された小規模な検証モデルを使用して出力を検証する。</a:t>
            </a:r>
            <a:br>
              <a:rPr lang="ja" sz="822"/>
            </a:br>
            <a:r>
              <a:rPr lang="ja" sz="822"/>
              <a:t>4. エラーが検出された場合、結果に基づき新しい知識を取得するか新しいテキストを生成して修正する。</a:t>
            </a:r>
            <a:br>
              <a:rPr lang="ja" sz="822"/>
            </a:br>
            <a:r>
              <a:rPr lang="ja" sz="822"/>
              <a:t>5. 単一の検証者で異なる手順からの出力のアンサンブルを使用することで信頼性を向上させる。</a:t>
            </a:r>
            <a:endParaRPr sz="822"/>
          </a:p>
          <a:p>
            <a:pPr indent="0" lvl="0" marL="0" rtl="0" algn="l">
              <a:spcBef>
                <a:spcPts val="1200"/>
              </a:spcBef>
              <a:spcAft>
                <a:spcPts val="1200"/>
              </a:spcAft>
              <a:buSzPts val="1018"/>
              <a:buNone/>
            </a:pPr>
            <a:br>
              <a:rPr lang="ja" sz="1122"/>
            </a:br>
            <a:r>
              <a:rPr lang="ja" sz="1122"/>
              <a:t>結果</a:t>
            </a:r>
            <a:br>
              <a:rPr lang="ja" sz="1122"/>
            </a:br>
            <a:r>
              <a:rPr lang="ja" sz="822"/>
              <a:t>提案された検証方法は、複数の質問応答ベンチマークで検証され、</a:t>
            </a:r>
            <a:br>
              <a:rPr lang="ja" sz="822"/>
            </a:br>
            <a:r>
              <a:rPr lang="ja" sz="822"/>
              <a:t>幻覚を減少させ、事実により忠実な出力を提供することで効果を示しました。</a:t>
            </a:r>
            <a:endParaRPr sz="722"/>
          </a:p>
        </p:txBody>
      </p:sp>
      <p:pic>
        <p:nvPicPr>
          <p:cNvPr id="530" name="Google Shape;530;p73"/>
          <p:cNvPicPr preferRelativeResize="0"/>
          <p:nvPr/>
        </p:nvPicPr>
        <p:blipFill>
          <a:blip r:embed="rId3">
            <a:alphaModFix/>
          </a:blip>
          <a:stretch>
            <a:fillRect/>
          </a:stretch>
        </p:blipFill>
        <p:spPr>
          <a:xfrm>
            <a:off x="5004125" y="2341775"/>
            <a:ext cx="4139876" cy="20699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4"/>
          <p:cNvSpPr txBox="1"/>
          <p:nvPr>
            <p:ph idx="1" type="body"/>
          </p:nvPr>
        </p:nvSpPr>
        <p:spPr>
          <a:xfrm>
            <a:off x="0" y="0"/>
            <a:ext cx="9144000" cy="30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Lost in the Middle: How Language Models Use Long Contexts</a:t>
            </a:r>
            <a:r>
              <a:rPr lang="ja" sz="1200" u="sng"/>
              <a:t> 2023</a:t>
            </a:r>
            <a:r>
              <a:rPr lang="ja" sz="1269" u="sng"/>
              <a:t>  </a:t>
            </a:r>
            <a:br>
              <a:rPr lang="ja" sz="1100"/>
            </a:br>
            <a:r>
              <a:rPr lang="ja" sz="1100"/>
              <a:t>概要</a:t>
            </a:r>
            <a:br>
              <a:rPr lang="ja" sz="722"/>
            </a:br>
            <a:r>
              <a:rPr lang="ja" sz="800"/>
              <a:t>「Lost in the Middle: How Language Models Use Long Contexts」は、最先端の言語モデルが複雑な自然言語タスクのために長い文脈をどのように使用するかに焦点を当てています。</a:t>
            </a:r>
            <a:br>
              <a:rPr lang="ja" sz="800"/>
            </a:br>
            <a:r>
              <a:rPr lang="ja" sz="800"/>
              <a:t>拡張された入力文脈から関連情報を識別し利用する必要がある2つのタスクに焦点を当てています：複数文書の質問回答とキー・バリューの取得を行います。</a:t>
            </a:r>
            <a:br>
              <a:rPr lang="ja" sz="1100"/>
            </a:br>
            <a:r>
              <a:rPr lang="ja" sz="1100"/>
              <a:t>新規性</a:t>
            </a:r>
            <a:br>
              <a:rPr lang="ja" sz="1100"/>
            </a:br>
            <a:r>
              <a:rPr lang="ja" sz="800"/>
              <a:t>新規性は、長い入力文脈内での関連情報の位置が言語モデルのパフォーマンスにどのように影響するかを体系的に調査した点にあります。この研究では、文脈の長さや関連情報の位置を操作する制御された実験を導入し、モデルのパフォーマンスへの影響を観察しました。この分析により、現在の拡張された文脈モデルの制限と長い情報シーケンスを効果的に処理する能力に新たな洞察が提供されました。</a:t>
            </a:r>
            <a:br>
              <a:rPr lang="ja" sz="1100"/>
            </a:br>
            <a:r>
              <a:rPr lang="ja" sz="1100"/>
              <a:t>手法</a:t>
            </a:r>
            <a:br>
              <a:rPr lang="ja" sz="722"/>
            </a:br>
            <a:r>
              <a:rPr lang="ja" sz="822"/>
              <a:t>長い文脈での言語モデルのパフォーマンスを分析するため、著者らは複数文書の質問回答とキー・バリューの取得の両方のタスクで実験を行いました。前者では文書の数や答えを含む文書の位置、後者ではキー・バリューのペアの数や取得するキーの位置を変化させました。入力文脈から情報にアクセスし使用する必要がある環境で、MPT-30B-Instruct、LongChat-13B、GPT-3.5-Turbo、Claude-1.3を含む一連のオープンおよびクローズドな言語モデルをテストしました。</a:t>
            </a:r>
            <a:br>
              <a:rPr lang="ja" sz="1122"/>
            </a:br>
            <a:r>
              <a:rPr lang="ja" sz="1122"/>
              <a:t>結果</a:t>
            </a:r>
            <a:br>
              <a:rPr lang="ja" sz="1122"/>
            </a:br>
            <a:r>
              <a:rPr lang="ja" sz="822"/>
              <a:t>実験の結果、言語モデルは、関連情報の位置が入力文脈内で変化した際に特徴的なU字型のパフォーマンス曲線を示すことが明らかとなりました。関連情報が入力文脈の最初（先行バイアス）または最後（最新性バイアス）にある場合、パフォーマンスが最も高かったが、モデルが中間の情報にアクセスする必要があると著しく低下したことが示されました。これは、現在の言語モデルが長い入力文脈から情報を堅牢に使用していないことを示しています。著者らはまた、これらのタスクにおいて、拡張された文脈モデルが必ずしも標準的な文脈ウィンドウを持つモデルを上回るわけではないことを発見しました。その結果、より長い文脈を使用する際には、追加情報を効果的に管理するモデルの難しさにより、常に良いパフォーマンスにつながるわけではないとのトレードオフがあることが示唆されています。</a:t>
            </a:r>
            <a:endParaRPr sz="722"/>
          </a:p>
        </p:txBody>
      </p:sp>
      <p:sp>
        <p:nvSpPr>
          <p:cNvPr id="536" name="Google Shape;536;p74"/>
          <p:cNvSpPr txBox="1"/>
          <p:nvPr/>
        </p:nvSpPr>
        <p:spPr>
          <a:xfrm>
            <a:off x="0" y="2934150"/>
            <a:ext cx="3882000" cy="156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文脈入力:</a:t>
            </a:r>
            <a:endParaRPr sz="600" u="sng"/>
          </a:p>
          <a:p>
            <a:pPr indent="0" lvl="0" marL="0" rtl="0" algn="l">
              <a:spcBef>
                <a:spcPts val="0"/>
              </a:spcBef>
              <a:spcAft>
                <a:spcPts val="0"/>
              </a:spcAft>
              <a:buNone/>
            </a:pPr>
            <a:r>
              <a:rPr lang="ja" sz="600" u="sng"/>
              <a:t>「ドキュメント[1]（タイトル: アジア系アメリカ人の科学技術分野での成果）では、サブラマニアン・チャンドラセカールがJ/ψという亜原子粒子の発見に対して物理学賞を共有したことが記されています。『ドキュメント[2]（タイトル: 物理学のノーベル賞受賞者一覧）』によると、最初のノーベル物理学賞は1901年にドイツのウィルヘルム・コンラート・レントゲンに授与されました。『ドキュメント[3]（タイトル: 科学者）』では、ラモン・イ・カハールが独自の方法を通じて1906年に顕著な業績に対してノーベル賞を受賞したことが述べられています。」</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質問に対する答えは、「ドキュメント[2]」に基づいています。その文書によれば、物理学における最初のノーベル賞は、ウィルヘルム・コンラート・レントゲンに1901年に授与されました。他のドキュメントはこの質問に直接的な関連はありません。</a:t>
            </a:r>
            <a:endParaRPr sz="600" u="sng"/>
          </a:p>
        </p:txBody>
      </p:sp>
      <p:sp>
        <p:nvSpPr>
          <p:cNvPr id="537" name="Google Shape;537;p74"/>
          <p:cNvSpPr txBox="1"/>
          <p:nvPr/>
        </p:nvSpPr>
        <p:spPr>
          <a:xfrm>
            <a:off x="0" y="4504050"/>
            <a:ext cx="38820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多文書質問応答タスクの一例を示しています。この図には、入力コンテキストと、モデルが生成するべき回答が含まれています。入力コンテキスト内で、質問に正確に答えるために関連する文書が太字で示されています。この図は、特定の質問に対して複数の文書から最適な答えを選択するモデルの能力を示しています。</a:t>
            </a:r>
            <a:endParaRPr sz="600"/>
          </a:p>
        </p:txBody>
      </p:sp>
      <p:sp>
        <p:nvSpPr>
          <p:cNvPr id="538" name="Google Shape;538;p74"/>
          <p:cNvSpPr txBox="1"/>
          <p:nvPr/>
        </p:nvSpPr>
        <p:spPr>
          <a:xfrm>
            <a:off x="3916400" y="4136700"/>
            <a:ext cx="24885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左で提示された多文書質問応答の例の入力コンテキストの長さを調整する方法を示しています。答えを含まない追加文書を加えることで入力コンテキストの長さが増加しますが、望ましい出力には影響を与えません。質問に正確に答えるために関連する文書のペアが入力コンテキスト内で太字で示されています。この図は、入力コンテキストのサイズが増加しても、モデルが正確な答えを見つける能力を示しています。</a:t>
            </a:r>
            <a:endParaRPr sz="600"/>
          </a:p>
        </p:txBody>
      </p:sp>
      <p:sp>
        <p:nvSpPr>
          <p:cNvPr id="539" name="Google Shape;539;p74"/>
          <p:cNvSpPr txBox="1"/>
          <p:nvPr/>
        </p:nvSpPr>
        <p:spPr>
          <a:xfrm>
            <a:off x="3916400" y="2843700"/>
            <a:ext cx="2488500" cy="1293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rPr lang="ja" sz="600" u="sng"/>
              <a:t>ウィルヘルム・コンラート・レントゲンが、物理学における最初のノーベル賞を受賞しました。</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この回答は、「ドキュメント[2]（タイトル: 物理学のノーベル賞受賞者一覧）」に基づいています。その文書によれば、ウィルヘルム・コンラート・レントゲンは1901年にこの賞を受賞しました。他の文書（アジア系アメリカ人やノルウェー系アメリカ人、マリア・ゲッペルト・マイヤーに関する文書）は、この特定の質問には関連がありません。</a:t>
            </a:r>
            <a:endParaRPr sz="600" u="sng"/>
          </a:p>
        </p:txBody>
      </p:sp>
      <p:sp>
        <p:nvSpPr>
          <p:cNvPr id="540" name="Google Shape;540;p74"/>
          <p:cNvSpPr txBox="1"/>
          <p:nvPr/>
        </p:nvSpPr>
        <p:spPr>
          <a:xfrm>
            <a:off x="6578800" y="293415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 物理学における最初のノーベル賞は、ウィルヘルム・コンラート・レントゲンに授与されました。この情報は「ドキュメント[1]（タイトル: 物理学のノーベル賞受賞者一覧）」で明記されています。他の文書、すなわち「ドキュメント[2]（タイトル: アジア系アメリカ人の科学技術分野での成果）」や「ドキュメント[3]（タイトル: 科学者）」は、この特定の質問には直接関連していません。</a:t>
            </a:r>
            <a:endParaRPr sz="600" u="sng"/>
          </a:p>
          <a:p>
            <a:pPr indent="0" lvl="0" marL="0" rtl="0" algn="l">
              <a:spcBef>
                <a:spcPts val="0"/>
              </a:spcBef>
              <a:spcAft>
                <a:spcPts val="0"/>
              </a:spcAft>
              <a:buNone/>
            </a:pPr>
            <a:r>
              <a:t/>
            </a:r>
            <a:endParaRPr sz="600" u="sng"/>
          </a:p>
        </p:txBody>
      </p:sp>
      <p:sp>
        <p:nvSpPr>
          <p:cNvPr id="541" name="Google Shape;541;p74"/>
          <p:cNvSpPr txBox="1"/>
          <p:nvPr/>
        </p:nvSpPr>
        <p:spPr>
          <a:xfrm>
            <a:off x="6578800" y="395220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最初で示された多文書質問応答の例において、入力コンテキスト内の関連情報の位置を調整する方法を示しています。文書の順序を入力コンテキスト内で変更しても、望ましい出力には影響しません。質問に正確に答えるために関連する文書が入力コンテキスト内で太字で示されています。この図は、文書の順序に関係なく、モデルが関連情報を識別し、適切な回答を生成する能力を示しています。</a:t>
            </a:r>
            <a:endParaRPr sz="600"/>
          </a:p>
          <a:p>
            <a:pPr indent="0" lvl="0" marL="0" rtl="0" algn="l">
              <a:spcBef>
                <a:spcPts val="0"/>
              </a:spcBef>
              <a:spcAft>
                <a:spcPts val="0"/>
              </a:spcAft>
              <a:buNone/>
            </a:pPr>
            <a:r>
              <a:rPr lang="ja" sz="600"/>
              <a:t>これらの図は、多文書質問応答タスクのさまざまな側面を示し、モデルがいかにして複雑な情報から関連する答えを抽出するかを示しています。</a:t>
            </a:r>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Robust Speech Recognition via Large-Scale Weak Supervision</a:t>
            </a:r>
            <a:r>
              <a:rPr lang="ja" sz="1200" u="sng"/>
              <a:t> 2022</a:t>
            </a:r>
            <a:r>
              <a:rPr lang="ja" sz="1269" u="sng"/>
              <a:t>  </a:t>
            </a:r>
            <a:br>
              <a:rPr lang="ja" sz="1100"/>
            </a:br>
            <a:r>
              <a:rPr lang="ja" sz="1100" u="sng"/>
              <a:t>概要</a:t>
            </a:r>
            <a:br>
              <a:rPr lang="ja" sz="722"/>
            </a:br>
            <a:r>
              <a:rPr lang="ja" sz="722"/>
              <a:t>「大規模な弱教示による堅牢な音声認識」は、弱教示学習を用いてインターネット上の音声の転写を予測するように訓練された音声処理システムの能力に関する研究を発表しています。</a:t>
            </a:r>
            <a:br>
              <a:rPr lang="ja" sz="722"/>
            </a:br>
            <a:r>
              <a:rPr lang="ja" sz="722"/>
              <a:t>著者らは、多言語およびマルチタスクの教示データを用いて訓練されたモデルの汎化性と堅牢性を探求し、微調整を必要とせずに標準ベンチマークでのパフォーマンスを評価しています。</a:t>
            </a:r>
            <a:br>
              <a:rPr lang="ja" sz="822"/>
            </a:br>
            <a:r>
              <a:rPr lang="ja" sz="822"/>
              <a:t>https://github.com/openai/whisper</a:t>
            </a:r>
            <a:br>
              <a:rPr lang="ja" sz="1100"/>
            </a:br>
            <a:r>
              <a:rPr lang="ja" sz="1100" u="sng"/>
              <a:t>新規性</a:t>
            </a:r>
            <a:br>
              <a:rPr lang="ja" sz="1100"/>
            </a:br>
            <a:r>
              <a:rPr lang="ja" sz="800"/>
              <a:t>新規性は前例のないレベルでの弱教示音声認識のスケーリングにあります。広範囲の環境、話者、言語をカバーするラベル付き音声データ680,000時間を使用しています。</a:t>
            </a:r>
            <a:br>
              <a:rPr lang="ja" sz="800"/>
            </a:br>
            <a:r>
              <a:rPr lang="ja" sz="800"/>
              <a:t>このアプローチは、従来の作業とは異なり、非監督学習や自己学習の手法に大きく依存していた過去の作業とは異なります。</a:t>
            </a:r>
            <a:br>
              <a:rPr lang="ja" sz="800"/>
            </a:br>
            <a:r>
              <a:rPr lang="ja" sz="800"/>
              <a:t>著者らはモデルと推論コードを公開し、今後の研究の基盤となることを目指しています。</a:t>
            </a:r>
            <a:br>
              <a:rPr lang="ja" sz="1100"/>
            </a:br>
            <a:r>
              <a:rPr lang="ja" sz="1100" u="sng"/>
              <a:t>手法</a:t>
            </a:r>
            <a:br>
              <a:rPr lang="ja" sz="722"/>
            </a:br>
            <a:r>
              <a:rPr lang="ja" sz="822"/>
              <a:t>Transformerモデルとデータ前処理の最小限なアプローチを使用しています。</a:t>
            </a:r>
            <a:br>
              <a:rPr lang="ja" sz="822"/>
            </a:br>
            <a:r>
              <a:rPr lang="ja" sz="822"/>
              <a:t>彼らは、音声認識のパイプラインを簡素化するために、</a:t>
            </a:r>
            <a:br>
              <a:rPr lang="ja" sz="822"/>
            </a:br>
            <a:r>
              <a:rPr lang="ja" sz="822"/>
              <a:t>標準化をほとんど行わずに転写の生のテキストを予測するモデルを訓練しています。</a:t>
            </a:r>
            <a:br>
              <a:rPr lang="ja" sz="822"/>
            </a:br>
            <a:r>
              <a:rPr lang="ja" sz="822"/>
              <a:t>訓練データセットは多様なインターネット音声とそれに対応する転写から構築され、</a:t>
            </a:r>
            <a:br>
              <a:rPr lang="ja" sz="822"/>
            </a:br>
            <a:r>
              <a:rPr lang="ja" sz="822"/>
              <a:t>いくつかの自動フィルタリング手法が転写の品質向上のために開発されています。</a:t>
            </a:r>
            <a:br>
              <a:rPr lang="ja" sz="822"/>
            </a:br>
            <a:r>
              <a:rPr lang="ja" sz="822"/>
              <a:t>著者らはまた、マルチタスク形式を使用して、</a:t>
            </a:r>
            <a:br>
              <a:rPr lang="ja" sz="822"/>
            </a:br>
            <a:r>
              <a:rPr lang="ja" sz="822"/>
              <a:t>全てのタスクと条件情報をデコーダに入力トークンの系列として指定しています。</a:t>
            </a:r>
            <a:br>
              <a:rPr lang="ja" sz="822"/>
            </a:br>
            <a:r>
              <a:rPr lang="ja" sz="822"/>
              <a:t>彼らはさまざまなサイズのモデルのスイートを訓練し、</a:t>
            </a:r>
            <a:br>
              <a:rPr lang="ja" sz="822"/>
            </a:br>
            <a:r>
              <a:rPr lang="ja" sz="822"/>
              <a:t>ビームサーチや温度スケジューリングなどのツールを</a:t>
            </a:r>
            <a:br>
              <a:rPr lang="ja" sz="822"/>
            </a:br>
            <a:r>
              <a:rPr lang="ja" sz="822"/>
              <a:t>デコーディングおよび長い音声の転記に利用しています。</a:t>
            </a:r>
            <a:br>
              <a:rPr lang="ja" sz="1122"/>
            </a:br>
            <a:r>
              <a:rPr lang="ja" sz="1122" u="sng"/>
              <a:t>結果</a:t>
            </a:r>
            <a:br>
              <a:rPr lang="ja" sz="1122"/>
            </a:br>
            <a:r>
              <a:rPr lang="ja" sz="822"/>
              <a:t>得られたモデルは、ゼロショット設定で既存のデータセットに対してよく汎化し、</a:t>
            </a:r>
            <a:br>
              <a:rPr lang="ja" sz="822"/>
            </a:br>
            <a:r>
              <a:rPr lang="ja" sz="822"/>
              <a:t>しばしば人間の転記者と同等の精度と堅牢性に近づいています。</a:t>
            </a:r>
            <a:br>
              <a:rPr lang="ja" sz="822"/>
            </a:br>
            <a:r>
              <a:rPr lang="ja" sz="822"/>
              <a:t>最小のゼロショットWhisperモデル（39Mパラメータ）でさえ、</a:t>
            </a:r>
            <a:br>
              <a:rPr lang="ja" sz="822"/>
            </a:br>
            <a:r>
              <a:rPr lang="ja" sz="822"/>
              <a:t>多様なデータセットでの最良の監督結果と競合するパフォーマンスを示しています。</a:t>
            </a:r>
            <a:br>
              <a:rPr lang="ja" sz="822"/>
            </a:br>
            <a:r>
              <a:rPr lang="ja" sz="822"/>
              <a:t>これらのモデルは、単一のソースで訓練されたモデルと比較して、</a:t>
            </a:r>
            <a:br>
              <a:rPr lang="ja" sz="822"/>
            </a:br>
            <a:r>
              <a:rPr lang="ja" sz="822"/>
              <a:t>分布外のデータセットで有意にエラーを少なくしています。</a:t>
            </a:r>
            <a:br>
              <a:rPr lang="ja" sz="822"/>
            </a:br>
            <a:r>
              <a:rPr lang="ja" sz="822"/>
              <a:t>特に、最良のゼロショットWhisperモデルは、</a:t>
            </a:r>
            <a:br>
              <a:rPr lang="ja" sz="822"/>
            </a:br>
            <a:r>
              <a:rPr lang="ja" sz="822"/>
              <a:t>似たようなイン分布のパフォーマンスを持つ監督LibriSpeechモデルに比べて、</a:t>
            </a:r>
            <a:br>
              <a:rPr lang="ja" sz="822"/>
            </a:br>
            <a:r>
              <a:rPr lang="ja" sz="822"/>
              <a:t>他の音声認識データセットで平均相対エラーを55.2%削減しています。</a:t>
            </a:r>
            <a:endParaRPr sz="722"/>
          </a:p>
        </p:txBody>
      </p:sp>
      <p:pic>
        <p:nvPicPr>
          <p:cNvPr id="547" name="Google Shape;547;p75"/>
          <p:cNvPicPr preferRelativeResize="0"/>
          <p:nvPr/>
        </p:nvPicPr>
        <p:blipFill>
          <a:blip r:embed="rId3">
            <a:alphaModFix/>
          </a:blip>
          <a:stretch>
            <a:fillRect/>
          </a:stretch>
        </p:blipFill>
        <p:spPr>
          <a:xfrm>
            <a:off x="4369875" y="1426300"/>
            <a:ext cx="4774124" cy="361789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NNG-Mix: Improving Semi-supervised Anomaly Detection with Pseudo-anomaly Generation</a:t>
            </a:r>
            <a:r>
              <a:rPr lang="ja" sz="1200" u="sng"/>
              <a:t> 2023</a:t>
            </a:r>
            <a:r>
              <a:rPr lang="ja" sz="1269" u="sng"/>
              <a:t>  </a:t>
            </a:r>
            <a:br>
              <a:rPr lang="ja" sz="1100"/>
            </a:br>
            <a:r>
              <a:rPr lang="ja" sz="1100" u="sng"/>
              <a:t>概要</a:t>
            </a:r>
            <a:br>
              <a:rPr lang="ja" sz="722"/>
            </a:br>
            <a:r>
              <a:rPr lang="ja" sz="822"/>
              <a:t>「NNG-Mix: 疑似異常生成による半教師付き異常検知の改善」は、複雑なシステムにおける異常検知（AD）の課題に取り組んでいます。</a:t>
            </a:r>
            <a:br>
              <a:rPr lang="ja" sz="822"/>
            </a:br>
            <a:r>
              <a:rPr lang="ja" sz="822"/>
              <a:t>Nearest Neighbor Gaussian Mixup（NNG-Mix）という新しいアルゴリズムを導入し、ラベル付きの異常と大量の未ラベルデータを使用して追加の疑似異常データを生成します。</a:t>
            </a:r>
            <a:br>
              <a:rPr lang="ja" sz="822"/>
            </a:br>
            <a:r>
              <a:rPr lang="ja" sz="822"/>
              <a:t>これらの疑似異常はトレーニングデータを増やし、新たな異常の検出を支援します。</a:t>
            </a:r>
            <a:br>
              <a:rPr lang="ja" sz="822"/>
            </a:br>
            <a:r>
              <a:rPr lang="ja" sz="822"/>
              <a:t>https://github.com/donghao51/NNG-Mix</a:t>
            </a:r>
            <a:br>
              <a:rPr lang="ja" sz="1100"/>
            </a:br>
            <a:r>
              <a:rPr lang="ja" sz="1100" u="sng"/>
              <a:t>新規性</a:t>
            </a:r>
            <a:br>
              <a:rPr lang="ja" sz="1100"/>
            </a:br>
            <a:r>
              <a:rPr lang="ja" sz="800"/>
              <a:t>この論文の新規性は、疑似異常を生成することで半教師付きADを改善するアプローチにあります。</a:t>
            </a:r>
            <a:br>
              <a:rPr lang="ja" sz="800"/>
            </a:br>
            <a:r>
              <a:rPr lang="ja" sz="800"/>
              <a:t>NNG-Mixは、新しいアルゴリズムの作成に焦点を当てる他の手法とは異なり、ラベル付きデータと未ラベルデータの情報を統合して疑似異常を生成する拡張技術として機能します。</a:t>
            </a:r>
            <a:br>
              <a:rPr lang="ja" sz="800"/>
            </a:br>
            <a:r>
              <a:rPr lang="ja" sz="800"/>
              <a:t>著者らは、NNG-Mixの性能をMixupやCutoutなどの他のデータ増強技術と比較し、ADBenchの57のベンチマークデータセットでその優位性を実証しています。この論文では、疑似異常生成のための異なるデータ増強手法の包括的な分析と、NNG-Mixが最先端の半教師付きおよび教師付きADアルゴリズムの性能向上にどのように貢献するかが提示されています。</a:t>
            </a:r>
            <a:br>
              <a:rPr lang="ja" sz="1100"/>
            </a:br>
            <a:r>
              <a:rPr lang="ja" sz="1100" u="sng"/>
              <a:t>手法</a:t>
            </a:r>
            <a:br>
              <a:rPr lang="ja" sz="722"/>
            </a:br>
            <a:r>
              <a:rPr lang="ja" sz="722"/>
              <a:t>著者らは、Nearest Neighbor Gaussian Mixup（NNG-Mix）と名付けられた疑似異常生成の方法を提案しています。</a:t>
            </a:r>
            <a:br>
              <a:rPr lang="ja" sz="722"/>
            </a:br>
            <a:r>
              <a:rPr lang="ja" sz="722"/>
              <a:t>この方法は、ラベル付きの異常を未ラベルデータから最も近い隣接データと選択的に混合し、</a:t>
            </a:r>
            <a:br>
              <a:rPr lang="ja" sz="722"/>
            </a:br>
            <a:r>
              <a:rPr lang="ja" sz="722"/>
              <a:t>同時にランダムなガウスノイズを導入して疑似異常を生成するスペースを拡大します。</a:t>
            </a:r>
            <a:br>
              <a:rPr lang="ja" sz="722"/>
            </a:br>
            <a:r>
              <a:rPr lang="ja" sz="722"/>
              <a:t>この方法は、通常のデータ増強手法を使用した場合に正常データの分布内に異常が生成されることを</a:t>
            </a:r>
            <a:br>
              <a:rPr lang="ja" sz="722"/>
            </a:br>
            <a:r>
              <a:rPr lang="ja" sz="722"/>
              <a:t>避けるように設計されています。</a:t>
            </a:r>
            <a:br>
              <a:rPr lang="ja" sz="1122"/>
            </a:br>
            <a:r>
              <a:rPr lang="ja" sz="1122" u="sng"/>
              <a:t>結果</a:t>
            </a:r>
            <a:br>
              <a:rPr lang="ja" sz="1122"/>
            </a:br>
            <a:r>
              <a:rPr lang="ja" sz="722"/>
              <a:t>ADBenchの57のデータセットでの広範な実験結果は、NNG-Mixが他のデータ増強手法を上回り、</a:t>
            </a:r>
            <a:br>
              <a:rPr lang="ja" sz="722"/>
            </a:br>
            <a:r>
              <a:rPr lang="ja" sz="722"/>
              <a:t>オリジナルのトレーニングデータのみでトレーニングされたベースラインモデルと比較して、</a:t>
            </a:r>
            <a:br>
              <a:rPr lang="ja" sz="722"/>
            </a:br>
            <a:r>
              <a:rPr lang="ja" sz="722"/>
              <a:t>著しい性能向上をもたらすことを示しています。具体的には、NNG-Mixは、生成された疑似異常を使用して</a:t>
            </a:r>
            <a:br>
              <a:rPr lang="ja" sz="722"/>
            </a:br>
            <a:r>
              <a:rPr lang="ja" sz="722"/>
              <a:t>様々な既存の半教師付きおよび教師付き異常検知アルゴリズムをトレーニングした際に、</a:t>
            </a:r>
            <a:br>
              <a:rPr lang="ja" sz="722"/>
            </a:br>
            <a:r>
              <a:rPr lang="ja" sz="722"/>
              <a:t>ADBenchのClassicalデータセットで最大16.4％、CVデータセットで8.8％、NLPデータセットで8.0％の改善をもたらしました。</a:t>
            </a:r>
            <a:br>
              <a:rPr lang="ja" sz="722"/>
            </a:br>
            <a:endParaRPr sz="622"/>
          </a:p>
        </p:txBody>
      </p:sp>
      <p:pic>
        <p:nvPicPr>
          <p:cNvPr id="553" name="Google Shape;553;p76"/>
          <p:cNvPicPr preferRelativeResize="0"/>
          <p:nvPr/>
        </p:nvPicPr>
        <p:blipFill>
          <a:blip r:embed="rId3">
            <a:alphaModFix/>
          </a:blip>
          <a:stretch>
            <a:fillRect/>
          </a:stretch>
        </p:blipFill>
        <p:spPr>
          <a:xfrm>
            <a:off x="-12" y="3548763"/>
            <a:ext cx="5153025" cy="1495425"/>
          </a:xfrm>
          <a:prstGeom prst="rect">
            <a:avLst/>
          </a:prstGeom>
          <a:noFill/>
          <a:ln>
            <a:noFill/>
          </a:ln>
        </p:spPr>
      </p:pic>
      <p:sp>
        <p:nvSpPr>
          <p:cNvPr id="554" name="Google Shape;554;p76"/>
          <p:cNvSpPr txBox="1"/>
          <p:nvPr/>
        </p:nvSpPr>
        <p:spPr>
          <a:xfrm>
            <a:off x="5264650" y="1834775"/>
            <a:ext cx="38166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「Nearest Neighbor Gaussian Mixup」は異常データとラベルのないデータを用いて、生成された擬似異常データを生成するものです。このプロセスは、特定のハイパーパラメータを使って行われます。</a:t>
            </a:r>
            <a:endParaRPr sz="800">
              <a:solidFill>
                <a:schemeClr val="accent3"/>
              </a:solidFill>
              <a:latin typeface="Proxima Nova"/>
              <a:ea typeface="Proxima Nova"/>
              <a:cs typeface="Proxima Nova"/>
              <a:sym typeface="Proxima Nova"/>
            </a:endParaRPr>
          </a:p>
        </p:txBody>
      </p:sp>
      <p:pic>
        <p:nvPicPr>
          <p:cNvPr id="555" name="Google Shape;555;p76"/>
          <p:cNvPicPr preferRelativeResize="0"/>
          <p:nvPr/>
        </p:nvPicPr>
        <p:blipFill>
          <a:blip r:embed="rId4">
            <a:alphaModFix/>
          </a:blip>
          <a:stretch>
            <a:fillRect/>
          </a:stretch>
        </p:blipFill>
        <p:spPr>
          <a:xfrm>
            <a:off x="5264650" y="2355700"/>
            <a:ext cx="3879349" cy="2536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Retrieval-Augmented Layout Transformer for Content-Aware Layout Generation</a:t>
            </a:r>
            <a:r>
              <a:rPr lang="ja" sz="1200" u="sng"/>
              <a:t> 2023</a:t>
            </a:r>
            <a:r>
              <a:rPr lang="ja" sz="1269" u="sng"/>
              <a:t>  </a:t>
            </a:r>
            <a:br>
              <a:rPr lang="ja" sz="1100"/>
            </a:br>
            <a:r>
              <a:rPr lang="ja" sz="1100" u="sng"/>
              <a:t>概要</a:t>
            </a:r>
            <a:br>
              <a:rPr lang="ja" sz="722"/>
            </a:br>
            <a:r>
              <a:rPr lang="ja" sz="822"/>
              <a:t>「Retrieval-Augmented Layout Transformer for Content-Aware Layout Generation」は、コンテンツを認識するレイアウトを自動生成する手法</a:t>
            </a:r>
            <a:br>
              <a:rPr lang="ja" sz="822"/>
            </a:br>
            <a:r>
              <a:rPr lang="ja" sz="822"/>
              <a:t>Retrieval-Augmented Layout Transformer（RALF）は、入力画像に基づいて最も近い隣接レイアウトの例を検索し、生成プロセスを改善するためにそれを活用しています。</a:t>
            </a:r>
            <a:br>
              <a:rPr lang="ja" sz="822"/>
            </a:br>
            <a:r>
              <a:rPr lang="ja" sz="822"/>
              <a:t>この論文は、現在のレイアウトの生成モデルがデータの不足に悩まされており、RALFがその問題に取り組むと主張しています。</a:t>
            </a:r>
            <a:br>
              <a:rPr lang="ja" sz="822"/>
            </a:br>
            <a:r>
              <a:rPr lang="ja" sz="822"/>
              <a:t>https://udonda.github.io/RALF/</a:t>
            </a:r>
            <a:br>
              <a:rPr lang="ja" sz="1100"/>
            </a:br>
            <a:r>
              <a:rPr lang="ja" sz="1100" u="sng"/>
              <a:t>新規性</a:t>
            </a:r>
            <a:br>
              <a:rPr lang="ja" sz="1100"/>
            </a:br>
            <a:r>
              <a:rPr lang="ja" sz="800"/>
              <a:t>RALFモデルの新規性は、コンテンツを認識する環境で生成されたレイアウトの品質を向上させる手段として検索補完を活用している点にあります。</a:t>
            </a:r>
            <a:br>
              <a:rPr lang="ja" sz="800"/>
            </a:br>
            <a:r>
              <a:rPr lang="ja" sz="800"/>
              <a:t>このモデルは、検索補完を様々な制御可能な生成タスクに適用し、限られたトレーニングデータでも柔軟性と向上したパフォーマンスを示しています。</a:t>
            </a:r>
            <a:br>
              <a:rPr lang="ja" sz="800"/>
            </a:br>
            <a:r>
              <a:rPr lang="ja" sz="800"/>
              <a:t>生成プロセスに検索した例を統合するために使用されるクロスアテンション機構も、この手法の革新的な側面です。</a:t>
            </a:r>
            <a:br>
              <a:rPr lang="ja" sz="1100"/>
            </a:br>
            <a:r>
              <a:rPr lang="ja" sz="1100" u="sng"/>
              <a:t>手法</a:t>
            </a:r>
            <a:br>
              <a:rPr lang="ja" sz="722"/>
            </a:br>
            <a:r>
              <a:rPr lang="ja" sz="722"/>
              <a:t>RALFモデルは4つの要素で構成されています：</a:t>
            </a:r>
            <a:br>
              <a:rPr lang="ja" sz="722"/>
            </a:br>
            <a:r>
              <a:rPr lang="ja" sz="722"/>
              <a:t>1. 入力キャンバスと関連する視覚的注目マップを処理し、特徴を生成する画像エンコーダ。</a:t>
            </a:r>
            <a:br>
              <a:rPr lang="ja" sz="722"/>
            </a:br>
            <a:r>
              <a:rPr lang="ja" sz="722"/>
              <a:t>2. 画像の類似性に基づいて上位K個の最も近い隣接レイアウトを検索し、それらを代表的な特徴にエンコードし、それらをキャンバスの特徴と融合する検索補完モジュール。</a:t>
            </a:r>
            <a:br>
              <a:rPr lang="ja" sz="722"/>
            </a:br>
            <a:r>
              <a:rPr lang="ja" sz="722"/>
              <a:t>3. トランスフォーマーアーキテクチャを使用して自動的にレイアウトを生成するレイアウトデコーダ。生成プロセスに検索補完された特徴を基にした情報を与えられます。</a:t>
            </a:r>
            <a:br>
              <a:rPr lang="ja" sz="722"/>
            </a:br>
            <a:r>
              <a:rPr lang="ja" sz="722"/>
              <a:t>4. ユーザー指定の要件に合致するレイアウトの生成を可能にするオプションの制約エンコーダ。</a:t>
            </a:r>
            <a:br>
              <a:rPr lang="ja" sz="1122"/>
            </a:br>
            <a:r>
              <a:rPr lang="ja" sz="1122" u="sng"/>
              <a:t>結果</a:t>
            </a:r>
            <a:br>
              <a:rPr lang="ja" sz="1122"/>
            </a:br>
            <a:r>
              <a:rPr lang="ja" sz="722"/>
              <a:t>幅広い実験により、RALFモデルが制約された状況と非制約された状況の両方でいくつかのベースラインを上回り、さらに異なるデータセット（PKUおよびCGL）にわたっても優れたパフォーマンスを示すことが示されました。このモデルは、与えられたコンテンツと調和する高品質なレイアウトを生成し、その検索能力により、ベースラインと同等のパフォーマンスを達成するために必要なトレーニングデータを減らすことが可能です。また、この論文では、検索補完の有効性やモデルの異なる状況やタスクに対する頑健性を示す離脱研究についても議論しています。</a:t>
            </a:r>
            <a:br>
              <a:rPr lang="ja" sz="722"/>
            </a:br>
            <a:endParaRPr sz="622"/>
          </a:p>
        </p:txBody>
      </p:sp>
      <p:pic>
        <p:nvPicPr>
          <p:cNvPr id="561" name="Google Shape;561;p77"/>
          <p:cNvPicPr preferRelativeResize="0"/>
          <p:nvPr/>
        </p:nvPicPr>
        <p:blipFill>
          <a:blip r:embed="rId3">
            <a:alphaModFix/>
          </a:blip>
          <a:stretch>
            <a:fillRect/>
          </a:stretch>
        </p:blipFill>
        <p:spPr>
          <a:xfrm>
            <a:off x="41825" y="3164450"/>
            <a:ext cx="4401098" cy="1498149"/>
          </a:xfrm>
          <a:prstGeom prst="rect">
            <a:avLst/>
          </a:prstGeom>
          <a:noFill/>
          <a:ln>
            <a:noFill/>
          </a:ln>
        </p:spPr>
      </p:pic>
      <p:pic>
        <p:nvPicPr>
          <p:cNvPr id="562" name="Google Shape;562;p77"/>
          <p:cNvPicPr preferRelativeResize="0"/>
          <p:nvPr/>
        </p:nvPicPr>
        <p:blipFill>
          <a:blip r:embed="rId4">
            <a:alphaModFix/>
          </a:blip>
          <a:stretch>
            <a:fillRect/>
          </a:stretch>
        </p:blipFill>
        <p:spPr>
          <a:xfrm>
            <a:off x="4502300" y="3164450"/>
            <a:ext cx="4502595" cy="1879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ja" sz="1200" u="sng"/>
              <a:t>Applications of Large Language Models in Data Processing: Innovative Approaches to Segmenting and Renewing Information</a:t>
            </a:r>
            <a:r>
              <a:rPr lang="ja" sz="1200" u="sng"/>
              <a:t> 2023</a:t>
            </a:r>
            <a:r>
              <a:rPr lang="ja" sz="1269" u="sng"/>
              <a:t>  </a:t>
            </a:r>
            <a:br>
              <a:rPr lang="ja" sz="1100"/>
            </a:br>
            <a:r>
              <a:rPr lang="ja" sz="1100" u="sng"/>
              <a:t>概要</a:t>
            </a:r>
            <a:br>
              <a:rPr lang="ja" sz="722"/>
            </a:br>
            <a:r>
              <a:rPr lang="ja" sz="822"/>
              <a:t>「APPLICATIONS OF LARGE LANGUAGE MODELS IN DATA PROCESSING: INNOVATIVE APPROACHES TO SEGMENTING AND RENEWING INFORMATION」と題された論文は、大規模言語モデル（LLM）を利用した特定領域アプリケーションにおけるコード生成の効果的な手法を調査しています。著者たちは、LLMを使用してデータの分割および更新に取り組み、細かい微調整を行わずに特定領域コード生成の効果を高める方法を探究しています。</a:t>
            </a:r>
            <a:br>
              <a:rPr lang="ja" sz="1100"/>
            </a:br>
            <a:r>
              <a:rPr lang="ja" sz="1100" u="sng"/>
              <a:t>新規性・</a:t>
            </a:r>
            <a:r>
              <a:rPr lang="ja" sz="1100" u="sng"/>
              <a:t>手法</a:t>
            </a:r>
            <a:br>
              <a:rPr lang="ja" sz="1100"/>
            </a:br>
            <a:r>
              <a:rPr lang="ja" sz="800"/>
              <a:t>データ処理分野でのLLMの能力を活用する手法を紹介しており、</a:t>
            </a:r>
            <a:br>
              <a:rPr lang="ja" sz="800"/>
            </a:br>
            <a:r>
              <a:rPr lang="ja" sz="800"/>
              <a:t>特に特殊領域でのコード生成に</a:t>
            </a:r>
            <a:br>
              <a:rPr lang="ja" sz="800"/>
            </a:br>
            <a:r>
              <a:rPr lang="ja" sz="800"/>
              <a:t>焦点を当てています。主な手法は以下になります：</a:t>
            </a:r>
            <a:br>
              <a:rPr lang="ja" sz="800"/>
            </a:br>
            <a:r>
              <a:rPr lang="ja" sz="800"/>
              <a:t>1. データスプリッター：</a:t>
            </a:r>
            <a:br>
              <a:rPr lang="ja" sz="800"/>
            </a:br>
            <a:r>
              <a:rPr lang="ja" sz="800"/>
              <a:t>LLMの自然言語処理能力を活用し、段落とAPIに基づいて</a:t>
            </a:r>
            <a:br>
              <a:rPr lang="ja" sz="800"/>
            </a:br>
            <a:r>
              <a:rPr lang="ja" sz="800"/>
              <a:t>文書を可変長フラグメントに分割、</a:t>
            </a:r>
            <a:br>
              <a:rPr lang="ja" sz="800"/>
            </a:br>
            <a:r>
              <a:rPr lang="ja" sz="800"/>
              <a:t>ベクトル化を最適化した</a:t>
            </a:r>
            <a:br>
              <a:rPr lang="ja" sz="800"/>
            </a:br>
            <a:r>
              <a:rPr lang="ja" sz="800"/>
              <a:t>セグメントされたファイルを作成</a:t>
            </a:r>
            <a:br>
              <a:rPr lang="ja" sz="800"/>
            </a:br>
            <a:r>
              <a:rPr lang="ja" sz="800"/>
              <a:t>2. データリノベーション：</a:t>
            </a:r>
            <a:br>
              <a:rPr lang="ja" sz="800"/>
            </a:br>
            <a:r>
              <a:rPr lang="ja" sz="800"/>
              <a:t>セグメント化されたコンテンツを洗練し、</a:t>
            </a:r>
            <a:br>
              <a:rPr lang="ja" sz="800"/>
            </a:br>
            <a:r>
              <a:rPr lang="ja" sz="800"/>
              <a:t>意味空間のベクトル精度、</a:t>
            </a:r>
            <a:br>
              <a:rPr lang="ja" sz="800"/>
            </a:br>
            <a:r>
              <a:rPr lang="ja" sz="800"/>
              <a:t>位置を向上させるアプローチ。</a:t>
            </a:r>
            <a:br>
              <a:rPr lang="ja" sz="800"/>
            </a:br>
            <a:r>
              <a:rPr lang="ja" sz="800"/>
              <a:t>3. 暗黙知識の拡張と熟考（IKEC）：</a:t>
            </a:r>
            <a:br>
              <a:rPr lang="ja" sz="800"/>
            </a:br>
            <a:r>
              <a:rPr lang="ja" sz="800"/>
              <a:t>出力前にLLMが考察、</a:t>
            </a:r>
            <a:br>
              <a:rPr lang="ja" sz="800"/>
            </a:br>
            <a:r>
              <a:rPr lang="ja" sz="800"/>
              <a:t>コード生成の精度を向上させる</a:t>
            </a:r>
            <a:br>
              <a:rPr lang="ja" sz="800"/>
            </a:br>
            <a:r>
              <a:rPr lang="ja" sz="800"/>
              <a:t>プロンプトエンジニアリングを使用</a:t>
            </a:r>
            <a:br>
              <a:rPr lang="ja" sz="800"/>
            </a:br>
            <a:r>
              <a:rPr lang="ja" sz="800"/>
              <a:t>4. データ拡張：</a:t>
            </a:r>
            <a:br>
              <a:rPr lang="ja" sz="800"/>
            </a:br>
            <a:r>
              <a:rPr lang="ja" sz="800"/>
              <a:t>専門領域のコード生成のために</a:t>
            </a:r>
            <a:br>
              <a:rPr lang="ja" sz="800"/>
            </a:br>
            <a:r>
              <a:rPr lang="ja" sz="800"/>
              <a:t>llama2ベースの微調整を使用して、</a:t>
            </a:r>
            <a:br>
              <a:rPr lang="ja" sz="800"/>
            </a:br>
            <a:r>
              <a:rPr lang="ja" sz="800"/>
              <a:t>少数のスクリプトやデータから</a:t>
            </a:r>
            <a:br>
              <a:rPr lang="ja" sz="800"/>
            </a:br>
            <a:r>
              <a:rPr lang="ja" sz="800"/>
              <a:t>大量のスクリプトを生成する手法。</a:t>
            </a:r>
            <a:br>
              <a:rPr lang="ja" sz="1100"/>
            </a:br>
            <a:r>
              <a:rPr lang="ja" sz="1122" u="sng"/>
              <a:t>結果</a:t>
            </a:r>
            <a:br>
              <a:rPr lang="ja" sz="1122"/>
            </a:br>
            <a:r>
              <a:rPr lang="ja" sz="722"/>
              <a:t>提案された手法を使用することで、</a:t>
            </a:r>
            <a:br>
              <a:rPr lang="ja" sz="722"/>
            </a:br>
            <a:r>
              <a:rPr lang="ja" sz="722"/>
              <a:t>特定領域アプリケーションからLLMから関連するコンテンツを</a:t>
            </a:r>
            <a:br>
              <a:rPr lang="ja" sz="722"/>
            </a:br>
            <a:r>
              <a:rPr lang="ja" sz="722"/>
              <a:t>取得する精度が向上することが示されています。</a:t>
            </a:r>
            <a:br>
              <a:rPr lang="ja" sz="722"/>
            </a:br>
            <a:r>
              <a:rPr lang="ja" sz="722"/>
              <a:t>様々なプロンプト技術を使用した場合、</a:t>
            </a:r>
            <a:br>
              <a:rPr lang="ja" sz="722"/>
            </a:br>
            <a:r>
              <a:rPr lang="ja" sz="722"/>
              <a:t>単純から中程度の複雑なタスクの精度は約70％です。</a:t>
            </a:r>
            <a:br>
              <a:rPr lang="ja" sz="722"/>
            </a:br>
            <a:r>
              <a:rPr lang="ja" sz="722"/>
              <a:t>さらに、この手法がこれらの手法で</a:t>
            </a:r>
            <a:br>
              <a:rPr lang="ja" sz="722"/>
            </a:br>
            <a:r>
              <a:rPr lang="ja" sz="722"/>
              <a:t>特定領域コード生成の効果を初めて向上させるものであると</a:t>
            </a:r>
            <a:br>
              <a:rPr lang="ja" sz="722"/>
            </a:br>
            <a:r>
              <a:rPr lang="ja" sz="722"/>
              <a:t>論文では主張しています。</a:t>
            </a:r>
            <a:endParaRPr sz="622"/>
          </a:p>
        </p:txBody>
      </p:sp>
      <p:pic>
        <p:nvPicPr>
          <p:cNvPr id="568" name="Google Shape;568;p78"/>
          <p:cNvPicPr preferRelativeResize="0"/>
          <p:nvPr/>
        </p:nvPicPr>
        <p:blipFill>
          <a:blip r:embed="rId3">
            <a:alphaModFix/>
          </a:blip>
          <a:stretch>
            <a:fillRect/>
          </a:stretch>
        </p:blipFill>
        <p:spPr>
          <a:xfrm>
            <a:off x="3143338" y="2193700"/>
            <a:ext cx="2387691" cy="2850499"/>
          </a:xfrm>
          <a:prstGeom prst="rect">
            <a:avLst/>
          </a:prstGeom>
          <a:noFill/>
          <a:ln>
            <a:noFill/>
          </a:ln>
        </p:spPr>
      </p:pic>
      <p:pic>
        <p:nvPicPr>
          <p:cNvPr id="569" name="Google Shape;569;p78"/>
          <p:cNvPicPr preferRelativeResize="0"/>
          <p:nvPr/>
        </p:nvPicPr>
        <p:blipFill>
          <a:blip r:embed="rId4">
            <a:alphaModFix/>
          </a:blip>
          <a:stretch>
            <a:fillRect/>
          </a:stretch>
        </p:blipFill>
        <p:spPr>
          <a:xfrm>
            <a:off x="3068744" y="757975"/>
            <a:ext cx="2606574" cy="1393900"/>
          </a:xfrm>
          <a:prstGeom prst="rect">
            <a:avLst/>
          </a:prstGeom>
          <a:noFill/>
          <a:ln>
            <a:noFill/>
          </a:ln>
        </p:spPr>
      </p:pic>
      <p:pic>
        <p:nvPicPr>
          <p:cNvPr id="570" name="Google Shape;570;p78"/>
          <p:cNvPicPr preferRelativeResize="0"/>
          <p:nvPr/>
        </p:nvPicPr>
        <p:blipFill>
          <a:blip r:embed="rId5">
            <a:alphaModFix/>
          </a:blip>
          <a:stretch>
            <a:fillRect/>
          </a:stretch>
        </p:blipFill>
        <p:spPr>
          <a:xfrm>
            <a:off x="5903175" y="799800"/>
            <a:ext cx="3101424" cy="420262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Benchmarking Large Language Models for Log Analysis, Security, and Interpretation</a:t>
            </a:r>
            <a:r>
              <a:rPr lang="ja" sz="1200" u="sng"/>
              <a:t> 2023</a:t>
            </a:r>
            <a:r>
              <a:rPr lang="ja" sz="1269" u="sng"/>
              <a:t>  </a:t>
            </a:r>
            <a:br>
              <a:rPr lang="ja" sz="1100"/>
            </a:br>
            <a:r>
              <a:rPr lang="ja" sz="1100" u="sng"/>
              <a:t>概要</a:t>
            </a:r>
            <a:br>
              <a:rPr lang="ja" sz="722"/>
            </a:br>
            <a:r>
              <a:rPr lang="ja" sz="822"/>
              <a:t>異なる大規模言語モデル（LLM）がアプリケーションおよびシステムのログファイルをセキュリティ目的で分析する際の効果を調査しています。この研究は、ウェブアプリケーションおよびシステムログソースからの6つのデータセットに対して、BERT、RoBERTa、DistilRoBERTa、GPT-2、およびGPT-Neoという5つのLLMアーキテクチャを比較し、特にこれらのモデルをドメイン適応のために微調整することで、サイバーセキュリティにおけるログ分析タスクの性能向上の影響に焦点を当てています。</a:t>
            </a:r>
            <a:br>
              <a:rPr lang="ja" sz="1100"/>
            </a:br>
            <a:r>
              <a:rPr lang="ja" sz="1100" u="sng"/>
              <a:t>新規性</a:t>
            </a:r>
            <a:br>
              <a:rPr lang="ja" sz="1100"/>
            </a:br>
            <a:r>
              <a:rPr lang="ja" sz="800"/>
              <a:t>1. サイバーセキュリティのログ分析の文脈で5つの異なるLLMの性能を評価し、この分野でのベンチマークを確立すること。</a:t>
            </a:r>
            <a:br>
              <a:rPr lang="ja" sz="800"/>
            </a:br>
            <a:r>
              <a:rPr lang="ja" sz="800"/>
              <a:t>2. LLMベースのアプローチの広範な適用可能性を示すこと。</a:t>
            </a:r>
            <a:br>
              <a:rPr lang="ja" sz="800"/>
            </a:br>
            <a:r>
              <a:rPr lang="ja" sz="800"/>
              <a:t>3. ログ分析の精度を向上させるためにLLMを微調整する重要性を強調すること。</a:t>
            </a:r>
            <a:br>
              <a:rPr lang="ja" sz="800"/>
            </a:br>
            <a:r>
              <a:rPr lang="ja" sz="800"/>
              <a:t>4. LLMベースのログ分析の理解と解釈を支援するために、視覚化とケーススタディを導入すること。</a:t>
            </a:r>
            <a:br>
              <a:rPr lang="ja" sz="800"/>
            </a:br>
            <a:r>
              <a:rPr lang="ja" sz="800"/>
              <a:t>5. セキュリティアプリケーションのログ分析においてLLMを実験するために特に設計された新しい実験パイプライン「LLM4Sec」を開発すること。</a:t>
            </a:r>
            <a:endParaRPr sz="800"/>
          </a:p>
          <a:p>
            <a:pPr indent="0" lvl="0" marL="0" rtl="0" algn="l">
              <a:spcBef>
                <a:spcPts val="1200"/>
              </a:spcBef>
              <a:spcAft>
                <a:spcPts val="1200"/>
              </a:spcAft>
              <a:buNone/>
            </a:pPr>
            <a:r>
              <a:rPr lang="ja" sz="1100" u="sng"/>
              <a:t>手法</a:t>
            </a:r>
            <a:br>
              <a:rPr lang="ja" sz="1100" u="sng"/>
            </a:br>
            <a:r>
              <a:rPr lang="ja" sz="800"/>
              <a:t>ログ分析のために微調整された60の言語モデルをベンチマークすることで構成されています。論文は、以下のステップを含む新しい実験パイプラインLLM4Secを記述しています：</a:t>
            </a:r>
            <a:br>
              <a:rPr lang="ja" sz="800"/>
            </a:br>
            <a:r>
              <a:rPr lang="ja" sz="800"/>
              <a:t>1. データの準備：異なる実際のシステムを表す6つの公開データセットが使用されました。これらのデータセットには、アプリケーションログとシステムログが含まれており、ラベルはバイナリ（正常または異常）に削減されています。</a:t>
            </a:r>
            <a:br>
              <a:rPr lang="ja" sz="800"/>
            </a:br>
            <a:r>
              <a:rPr lang="ja" sz="800"/>
              <a:t>2. LLMの評価：研究では、5つの異なるLLMアーキテクチャを使用して、事前にトレーニングされたモデルをシーケンス分類目的で微調整し、ログのベクトル化表現を生成しています。</a:t>
            </a:r>
            <a:br>
              <a:rPr lang="ja" sz="800"/>
            </a:br>
            <a:r>
              <a:rPr lang="ja" sz="800"/>
              <a:t>3. 微調整：LLMは、各データセットでシーケンス分類タスクを使用して微調整され、ログを正しく解釈する能力が向上しました。</a:t>
            </a:r>
            <a:br>
              <a:rPr lang="ja" sz="800"/>
            </a:br>
            <a:r>
              <a:rPr lang="ja" sz="800"/>
              <a:t>4. 解釈と視覚化：論文では、次元削減と視覚化のためにt-SNEを使用し、モデルによる意思決定を解釈し、主要な特徴を特定するためにSHAP分析を使用しています。</a:t>
            </a:r>
            <a:br>
              <a:rPr lang="ja" sz="1100" u="sng"/>
            </a:br>
            <a:br>
              <a:rPr lang="ja" sz="1100"/>
            </a:br>
            <a:r>
              <a:rPr lang="ja" sz="1122" u="sng"/>
              <a:t>結果</a:t>
            </a:r>
            <a:br>
              <a:rPr lang="ja" sz="1122"/>
            </a:br>
            <a:r>
              <a:rPr lang="ja" sz="722"/>
              <a:t>DistilRoBERTaモデルは最も良い性能を発揮し、微調整された場合にデータセット全体で平均F1スコアが0.998を達成し、現在の最先端を上回っています。微調整は、すべてのモデルにとって重要であり、一貫してパフォーマンスを向上させました。視覚化ツールは、モデルの意思決定プロセスを解釈し理解するのに役立ちました。論文の結論は、LLMを微調整することで、ログをセキュリティ目的で分析する能力が大幅に向上するというものです。</a:t>
            </a:r>
            <a:endParaRPr sz="622"/>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TaskWeaver: A Code-First Agent Framework</a:t>
            </a:r>
            <a:r>
              <a:rPr lang="ja" sz="1200" u="sng"/>
              <a:t> 2023</a:t>
            </a:r>
            <a:r>
              <a:rPr lang="ja" sz="1269" u="sng"/>
              <a:t>  </a:t>
            </a:r>
            <a:br>
              <a:rPr lang="ja" sz="1100"/>
            </a:br>
            <a:r>
              <a:rPr lang="ja" sz="1100" u="sng"/>
              <a:t>概要</a:t>
            </a:r>
            <a:br>
              <a:rPr lang="ja" sz="722"/>
            </a:br>
            <a:r>
              <a:rPr lang="ja" sz="822"/>
              <a:t>TaskWeaverは、マイクロソフトによって開発されたフレームワークで、GPT、Claude、Palm、Llamaなどの言語モデル（LLM）によって動作する自律エージェントの構築に焦点を当てています。これらのエージェントは自然言語の理解と生成が可能であり、チャットボット、仮想アシスタント、コンテンツ生成システムなどのアプリケーションの制御に役立ちます。</a:t>
            </a:r>
            <a:br>
              <a:rPr lang="ja" sz="822"/>
            </a:br>
            <a:r>
              <a:rPr lang="ja" sz="822" u="sng">
                <a:solidFill>
                  <a:schemeClr val="hlink"/>
                </a:solidFill>
                <a:hlinkClick r:id="rId3"/>
              </a:rPr>
              <a:t>https://github.com/microsoft/TaskWeaver/</a:t>
            </a:r>
            <a:br>
              <a:rPr lang="ja" sz="822"/>
            </a:br>
            <a:br>
              <a:rPr lang="ja" sz="1100"/>
            </a:br>
            <a:r>
              <a:rPr lang="ja" sz="1100" u="sng"/>
              <a:t>新規性</a:t>
            </a:r>
            <a:br>
              <a:rPr lang="ja" sz="1100"/>
            </a:br>
            <a:r>
              <a:rPr lang="ja" sz="800"/>
              <a:t>1. コードファーストアプローチ：TaskWeaverは、ユーザーの要求を直接実行可能なコードに変換します。これにより、より具体的かつ複雑なデータ処理やタスク実行が可能</a:t>
            </a:r>
            <a:br>
              <a:rPr lang="ja" sz="800"/>
            </a:br>
            <a:r>
              <a:rPr lang="ja" sz="800"/>
              <a:t>2. ユーザー定義プラグインの統合：ユーザーが定義したプラグインを呼び出し可能な機能として扱うことで、より柔軟なカスタマイズと拡張性を実現</a:t>
            </a:r>
            <a:br>
              <a:rPr lang="ja" sz="800"/>
            </a:br>
            <a:r>
              <a:rPr lang="ja" sz="800"/>
              <a:t>3. 動的なプラグイン選択：必要に応じて最適なプラグインを動的に選択し、使用することができます。これにより、さまざまなシナリオや要件に対応できる柔軟性が高まります。</a:t>
            </a:r>
            <a:br>
              <a:rPr lang="ja" sz="800"/>
            </a:br>
            <a:r>
              <a:rPr lang="ja" sz="800"/>
              <a:t>4. 豊富なデータ構造への対応：TaskWeaverは、複雑で豊富なデータ構造を扱うことができるため、ドメイン固有のデータ分析タスクにおいて優れた機能を発揮</a:t>
            </a:r>
            <a:br>
              <a:rPr lang="ja" sz="800"/>
            </a:br>
            <a:r>
              <a:rPr lang="ja" sz="800"/>
              <a:t>5. セキュリティとドメイン固有の知識の組み込み：安全なコード実行を保証し、例を通じて特定のドメインの知識を組み込むことができます。</a:t>
            </a:r>
            <a:endParaRPr sz="800"/>
          </a:p>
          <a:p>
            <a:pPr indent="0" lvl="0" marL="0" rtl="0" algn="l">
              <a:spcBef>
                <a:spcPts val="1200"/>
              </a:spcBef>
              <a:spcAft>
                <a:spcPts val="1200"/>
              </a:spcAft>
              <a:buNone/>
            </a:pPr>
            <a:r>
              <a:rPr lang="ja" sz="1100" u="sng"/>
              <a:t>手法</a:t>
            </a:r>
            <a:br>
              <a:rPr lang="ja" sz="1100" u="sng"/>
            </a:br>
            <a:r>
              <a:rPr lang="ja" sz="800"/>
              <a:t>Planner、Code Generator（CG）、Code Executor（CE）の3つの主要なコンポーネントがあります。</a:t>
            </a:r>
            <a:br>
              <a:rPr lang="ja" sz="800"/>
            </a:br>
            <a:r>
              <a:rPr lang="ja" sz="800"/>
              <a:t>1. Plannerはシステムのエントリーポイントとして機能し、ユーザーリクエストを実行可能なサブタスクに分解する責任があります。</a:t>
            </a:r>
            <a:br>
              <a:rPr lang="ja" sz="800"/>
            </a:br>
            <a:r>
              <a:rPr lang="ja" sz="800"/>
              <a:t>2. CGは利用可能なプラグインを考慮して、指定されたサブタスクのためのコードを生成</a:t>
            </a:r>
            <a:br>
              <a:rPr lang="ja" sz="800"/>
            </a:br>
            <a:r>
              <a:rPr lang="ja" sz="800"/>
              <a:t>3. CEは生成されたコードを実行し、セッション全体を通じて実行状態を維持します。</a:t>
            </a:r>
            <a:br>
              <a:rPr lang="ja" sz="800"/>
            </a:br>
            <a:r>
              <a:rPr lang="ja" sz="800"/>
              <a:t>TaskWeaverは、領域特化の知識を組み込むために例を使用し、セキュリティを確保するために制限されたコード生成を使用し、</a:t>
            </a:r>
            <a:br>
              <a:rPr lang="ja" sz="800"/>
            </a:br>
            <a:r>
              <a:rPr lang="ja" sz="800"/>
              <a:t>システムのカスタマイズを容易にする開発者向けのツールを提供しています。</a:t>
            </a:r>
            <a:br>
              <a:rPr lang="ja" sz="1100" u="sng"/>
            </a:br>
            <a:br>
              <a:rPr lang="ja" sz="1100"/>
            </a:br>
            <a:r>
              <a:rPr lang="ja" sz="1122" u="sng"/>
              <a:t>結果</a:t>
            </a:r>
            <a:br>
              <a:rPr lang="ja" sz="1122"/>
            </a:br>
            <a:r>
              <a:rPr lang="ja" sz="822"/>
              <a:t>時系列データの異常検知やARIMAモデルを用いた株価予測などの複雑なタスクを処理する能力を示す事例を通じてその効果を実証しています。</a:t>
            </a:r>
            <a:br>
              <a:rPr lang="ja" sz="822"/>
            </a:br>
            <a:r>
              <a:rPr lang="ja" sz="822"/>
              <a:t>豊富なデータ構造、柔軟なプラグインの使用、動的なプラグイン選択を活用して、効果的なタスク完了を確保し、事例を通じた領域特有のシナリオへの適応力を持っています。</a:t>
            </a:r>
            <a:br>
              <a:rPr lang="ja" sz="822"/>
            </a:br>
            <a:endParaRPr sz="722"/>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Generate rather than Retrieve: Large Language Models are Strong Context Generators</a:t>
            </a:r>
            <a:r>
              <a:rPr lang="ja" sz="1200" u="sng"/>
              <a:t> 2023</a:t>
            </a:r>
            <a:r>
              <a:rPr lang="ja" sz="1269" u="sng"/>
              <a:t>  </a:t>
            </a:r>
            <a:br>
              <a:rPr lang="ja" sz="1100"/>
            </a:br>
            <a:r>
              <a:rPr lang="ja" sz="1100" u="sng"/>
              <a:t>概要</a:t>
            </a:r>
            <a:br>
              <a:rPr lang="ja" sz="722"/>
            </a:br>
            <a:r>
              <a:rPr lang="ja" sz="822"/>
              <a:t>ICLR 2023で発表された論文「Generate Rather Than Retrieve: Large Language Models Are Strong Context Generators」は、オープンドメインの質問応答（QA）、ファクトチェック、そして通常は膨大な世界の知識へのアクセスが必要とされる対話システムなどの知識集約的なタスクを解決するための新しいアプローチを紹介しています。著者らはGENREAD（Generate-then-Read）という手法を提案しており、これは大規模言語モデル（LLMs）を用いて外部のコーパス（例：Wikipedia）から取得するのではなく、関連性のある文脈文書を生成することを目指しています。この手法は通常の取得後読み込みパイプラインの制限を克服することを目指しています。</a:t>
            </a:r>
            <a:br>
              <a:rPr lang="ja" sz="822"/>
            </a:br>
            <a:r>
              <a:rPr lang="ja" sz="822"/>
              <a:t>https://github.com/wyu97/GenRead</a:t>
            </a:r>
            <a:br>
              <a:rPr lang="ja" sz="822"/>
            </a:br>
            <a:br>
              <a:rPr lang="ja" sz="1100"/>
            </a:br>
            <a:r>
              <a:rPr lang="ja" sz="1100" u="sng"/>
              <a:t>新規性</a:t>
            </a:r>
            <a:br>
              <a:rPr lang="ja" sz="1100"/>
            </a:br>
            <a:r>
              <a:rPr lang="ja" sz="800"/>
              <a:t>GENREADアプローチの新規性は2つあります：</a:t>
            </a:r>
            <a:br>
              <a:rPr lang="ja" sz="800"/>
            </a:br>
            <a:r>
              <a:rPr lang="ja" sz="800"/>
              <a:t>1. 伝統的な文書取得ステップを生成ステップに置き換え、大規模言語モデルにクエリに基づいた文脈文書を生成させる。</a:t>
            </a:r>
            <a:br>
              <a:rPr lang="ja" sz="800"/>
            </a:br>
            <a:r>
              <a:rPr lang="ja" sz="800"/>
              <a:t>2. クラスタリングベースのプロンプティング戦略を導入し、質問の異なる視点をカバーする多様な文書を生成し、受容可能な回答のリコールを改善する。</a:t>
            </a:r>
            <a:endParaRPr sz="800"/>
          </a:p>
          <a:p>
            <a:pPr indent="0" lvl="0" marL="0" rtl="0" algn="l">
              <a:spcBef>
                <a:spcPts val="1200"/>
              </a:spcBef>
              <a:spcAft>
                <a:spcPts val="1200"/>
              </a:spcAft>
              <a:buNone/>
            </a:pPr>
            <a:r>
              <a:rPr lang="ja" sz="1100" u="sng"/>
              <a:t>手法</a:t>
            </a:r>
            <a:br>
              <a:rPr lang="ja" sz="1100" u="sng"/>
            </a:br>
            <a:r>
              <a:rPr lang="ja" sz="800"/>
              <a:t>GENREAD手法は以下のステップから構成されています：</a:t>
            </a:r>
            <a:br>
              <a:rPr lang="ja" sz="800"/>
            </a:br>
            <a:r>
              <a:rPr lang="ja" sz="800"/>
              <a:t>- ステップ1（生成）：LLMは与えられた質問に関連する文脈文書を生成するようにプロンプトされます。</a:t>
            </a:r>
            <a:br>
              <a:rPr lang="ja" sz="800"/>
            </a:br>
            <a:r>
              <a:rPr lang="ja" sz="800"/>
              <a:t>- ステップ2（読み込み）：生成された文書を読み込んで最終的な回答を生成するLLMまたはより小さな微調整済みモデル。</a:t>
            </a:r>
            <a:br>
              <a:rPr lang="ja" sz="800"/>
            </a:br>
            <a:r>
              <a:rPr lang="ja" sz="800"/>
              <a:t>著者らは、生成された文書の多様性を改善するためのクラスタリングベースのプロンプティング手法を提案しており、</a:t>
            </a:r>
            <a:br>
              <a:rPr lang="ja" sz="800"/>
            </a:br>
            <a:r>
              <a:rPr lang="ja" sz="800"/>
              <a:t>これは既存の文書をエンコードおよびクラスタリングし、異なるクラスターから異なる質問-文書ペアを選択して新しい文書を生成するものです。</a:t>
            </a:r>
            <a:br>
              <a:rPr lang="ja" sz="1100" u="sng"/>
            </a:br>
            <a:br>
              <a:rPr lang="ja" sz="1100"/>
            </a:br>
            <a:r>
              <a:rPr lang="ja" sz="1122" u="sng"/>
              <a:t>結果</a:t>
            </a:r>
            <a:br>
              <a:rPr lang="ja" sz="1122"/>
            </a:br>
            <a:r>
              <a:rPr lang="ja" sz="822"/>
              <a:t>オープンドメインのQA、ファクトチェック、および対話システムという3つの知識集約的なタスクについての広範な実験では、</a:t>
            </a:r>
            <a:br>
              <a:rPr lang="ja" sz="822"/>
            </a:br>
            <a:r>
              <a:rPr lang="ja" sz="822"/>
              <a:t>GENREADがいくつかのベンチマークで最先端の取得後読み込み手法を上回っていることが示されています。</a:t>
            </a:r>
            <a:br>
              <a:rPr lang="ja" sz="822"/>
            </a:br>
            <a:r>
              <a:rPr lang="ja" sz="822"/>
              <a:t>例えば、GENREADはTriviaQAとWebQでそれぞれ71.6と54.4の正確一致スコアを達成し、DPR-FiDパイプラインを大幅に上回っています。</a:t>
            </a:r>
            <a:br>
              <a:rPr lang="ja" sz="822"/>
            </a:br>
            <a:r>
              <a:rPr lang="ja" sz="822"/>
              <a:t>外部の知識源を使用せずに、生成された文書と取得された文書を組み合わせることがパフォーマンスをさらに向上させることを著者らは示しており、</a:t>
            </a:r>
            <a:br>
              <a:rPr lang="ja" sz="822"/>
            </a:br>
            <a:r>
              <a:rPr lang="ja" sz="822"/>
              <a:t>生成と取得の間に相補的な関係があることを示唆しています。</a:t>
            </a:r>
            <a:br>
              <a:rPr lang="ja" sz="822"/>
            </a:br>
            <a:endParaRPr sz="7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LLMに対する網羅的な評価分析を実施し、主要なカテゴリとサブカテゴリは次の図のようになりました</a:t>
            </a:r>
            <a:br>
              <a:rPr lang="ja" sz="822"/>
            </a:br>
            <a:r>
              <a:rPr lang="ja" sz="822"/>
              <a:t>https://github.com/tjunlp-lab/Awesome-LLMs-Evaluation-Papers</a:t>
            </a:r>
            <a:endParaRPr sz="822"/>
          </a:p>
          <a:p>
            <a:pPr indent="0" lvl="0" marL="0" rtl="0" algn="l">
              <a:spcBef>
                <a:spcPts val="1200"/>
              </a:spcBef>
              <a:spcAft>
                <a:spcPts val="0"/>
              </a:spcAft>
              <a:buSzPts val="1018"/>
              <a:buNone/>
            </a:pPr>
            <a:r>
              <a:rPr lang="ja" sz="1122"/>
              <a:t>ガイドライン</a:t>
            </a:r>
            <a:br>
              <a:rPr lang="ja" sz="1122"/>
            </a:br>
            <a:r>
              <a:rPr lang="ja" sz="800"/>
              <a:t>人間の価値観との一致を評価する増えつつあり、リン的な面も含めたモデル応用がされる</a:t>
            </a:r>
            <a:endParaRPr sz="800"/>
          </a:p>
          <a:p>
            <a:pPr indent="0" lvl="0" marL="0" rtl="0" algn="l">
              <a:spcBef>
                <a:spcPts val="1200"/>
              </a:spcBef>
              <a:spcAft>
                <a:spcPts val="0"/>
              </a:spcAft>
              <a:buSzPts val="1018"/>
              <a:buNone/>
            </a:pPr>
            <a:r>
              <a:rPr lang="ja" sz="1100"/>
              <a:t>安全性</a:t>
            </a:r>
            <a:br>
              <a:rPr lang="ja" sz="800"/>
            </a:br>
            <a:r>
              <a:rPr lang="ja" sz="800"/>
              <a:t>バイアスの増幅、誤情報の拡散、プライバシーの侵害などに対する評価が必要</a:t>
            </a:r>
            <a:endParaRPr sz="800"/>
          </a:p>
          <a:p>
            <a:pPr indent="0" lvl="0" marL="0" rtl="0" algn="l">
              <a:spcBef>
                <a:spcPts val="1200"/>
              </a:spcBef>
              <a:spcAft>
                <a:spcPts val="0"/>
              </a:spcAft>
              <a:buSzPts val="1018"/>
              <a:buNone/>
            </a:pPr>
            <a:r>
              <a:rPr lang="ja" sz="1100"/>
              <a:t>特化型LLM</a:t>
            </a:r>
            <a:br>
              <a:rPr lang="ja" sz="800"/>
            </a:br>
            <a:r>
              <a:rPr lang="ja" sz="800"/>
              <a:t>特定ドメインやタスクに特化したLLMもあるが評価には専門的なアプローチが必要で</a:t>
            </a:r>
            <a:br>
              <a:rPr lang="ja" sz="800"/>
            </a:br>
            <a:r>
              <a:rPr lang="ja" sz="800"/>
              <a:t>高度な知識や専門的な推論機能を有したモデルを作成する必要がある</a:t>
            </a:r>
            <a:endParaRPr sz="800"/>
          </a:p>
          <a:p>
            <a:pPr indent="0" lvl="0" marL="0" rtl="0" algn="l">
              <a:spcBef>
                <a:spcPts val="1200"/>
              </a:spcBef>
              <a:spcAft>
                <a:spcPts val="1200"/>
              </a:spcAft>
              <a:buSzPts val="1018"/>
              <a:buNone/>
            </a:pPr>
            <a:r>
              <a:rPr lang="ja" sz="800"/>
              <a:t>LLMの評価は複雑で多面的で今後統一された基準や仕組みが必要になり、新しい評価基準が必要</a:t>
            </a:r>
            <a:br>
              <a:rPr lang="ja" sz="800"/>
            </a:br>
            <a:endParaRPr sz="800"/>
          </a:p>
        </p:txBody>
      </p:sp>
      <p:pic>
        <p:nvPicPr>
          <p:cNvPr id="96" name="Google Shape;96;p19"/>
          <p:cNvPicPr preferRelativeResize="0"/>
          <p:nvPr/>
        </p:nvPicPr>
        <p:blipFill>
          <a:blip r:embed="rId3">
            <a:alphaModFix/>
          </a:blip>
          <a:stretch>
            <a:fillRect/>
          </a:stretch>
        </p:blipFill>
        <p:spPr>
          <a:xfrm>
            <a:off x="4932575" y="632775"/>
            <a:ext cx="4211424" cy="42114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Generation-Augmented Retrieval for Open-domain Question Answering</a:t>
            </a:r>
            <a:r>
              <a:rPr lang="ja" sz="1200" u="sng"/>
              <a:t> 2021</a:t>
            </a:r>
            <a:r>
              <a:rPr lang="ja" sz="1269" u="sng"/>
              <a:t>  </a:t>
            </a:r>
            <a:br>
              <a:rPr lang="ja" sz="1100"/>
            </a:br>
            <a:r>
              <a:rPr lang="ja" sz="1100" u="sng"/>
              <a:t>概要</a:t>
            </a:r>
            <a:br>
              <a:rPr lang="ja" sz="722"/>
            </a:br>
            <a:r>
              <a:rPr lang="ja" sz="822"/>
              <a:t>オープンドメインの質問応答（OpenQA）システムにおける検索プロセスを強化する手法である「Generation-Augmented Retrieval（GAR）」を提案する。</a:t>
            </a:r>
            <a:br>
              <a:rPr lang="ja" sz="822"/>
            </a:br>
            <a:r>
              <a:rPr lang="ja" sz="822"/>
              <a:t>提案されたアプローチは、事前に学習された言語モデル（PLM）によって生成された文脈的に関連する情報で検索クエリを拡張し、外部リソースや監督を必要としない。</a:t>
            </a:r>
            <a:br>
              <a:rPr lang="ja" sz="822"/>
            </a:br>
            <a:r>
              <a:rPr lang="ja" sz="822"/>
              <a:t>著者らは、生成された文脈で拡張されたクエリが検索のパフォーマンスを著しく向上させることを実証し、DPR（Dense Passage Retrieval）などの最新の密な検索手法と比較しても優れた結果を示す。</a:t>
            </a:r>
            <a:br>
              <a:rPr lang="ja" sz="822"/>
            </a:br>
            <a:r>
              <a:rPr lang="ja" sz="822"/>
              <a:t>https://github.com/morningmoni/GAR</a:t>
            </a:r>
            <a:br>
              <a:rPr lang="ja" sz="822"/>
            </a:br>
            <a:br>
              <a:rPr lang="ja" sz="1100"/>
            </a:br>
            <a:r>
              <a:rPr lang="ja" sz="1100" u="sng"/>
              <a:t>新規性</a:t>
            </a:r>
            <a:br>
              <a:rPr lang="ja" sz="800"/>
            </a:br>
            <a:r>
              <a:rPr lang="ja" sz="800"/>
              <a:t>1. 事前学習された言語モデル（PLM）によって外部の監督や時間のかかるトレーニングプロセスを必要としない追加のクエリ文脈を生成することは、これまでのクエリ再構成手法と区別される。</a:t>
            </a:r>
            <a:br>
              <a:rPr lang="ja" sz="800"/>
            </a:br>
            <a:r>
              <a:rPr lang="ja" sz="800"/>
              <a:t>2. BM25のような疎な検索手法とテキスト生成seq2seqを組み合わせることで、従来の疎な手法と最近の密な手法との検索パフォーマンスのギャップを埋め解答文字列やそれを含む文、wikipediaタイトルを生成します。</a:t>
            </a:r>
            <a:endParaRPr sz="800"/>
          </a:p>
          <a:p>
            <a:pPr indent="0" lvl="0" marL="0" rtl="0" algn="l">
              <a:spcBef>
                <a:spcPts val="1200"/>
              </a:spcBef>
              <a:spcAft>
                <a:spcPts val="0"/>
              </a:spcAft>
              <a:buNone/>
            </a:pPr>
            <a:r>
              <a:rPr lang="ja" sz="1100" u="sng"/>
              <a:t>手法</a:t>
            </a:r>
            <a:br>
              <a:rPr lang="ja" sz="1100" u="sng"/>
            </a:br>
            <a:r>
              <a:rPr lang="ja" sz="800"/>
              <a:t>1. クエリ文脈の生成：GARは、応答、応答を含む文、及び応答を含むパッセージのタイトルなど、さまざまな文脈タイプでクエリを拡張する。</a:t>
            </a:r>
            <a:br>
              <a:rPr lang="ja" sz="800"/>
            </a:br>
            <a:r>
              <a:rPr lang="ja" sz="800"/>
              <a:t>2. 生成強化クエリによる検索：生成された文脈が追加され、オリジナルのクエリに結合されて拡張されたクエリが形成され、それが検索に使用される。</a:t>
            </a:r>
            <a:br>
              <a:rPr lang="ja" sz="800"/>
            </a:br>
            <a:r>
              <a:rPr lang="ja" sz="800"/>
              <a:t>3. リーダーとの実験：GARは抽出型リーダーと生成型リーダーの両方を備えており、最新の手法と公平に比較できるようになっている。</a:t>
            </a:r>
            <a:br>
              <a:rPr lang="ja" sz="1100" u="sng"/>
            </a:br>
            <a:br>
              <a:rPr lang="ja" sz="1100"/>
            </a:br>
            <a:r>
              <a:rPr lang="ja" sz="1122" u="sng"/>
              <a:t>結果</a:t>
            </a:r>
            <a:br>
              <a:rPr lang="ja" sz="1122"/>
            </a:br>
            <a:r>
              <a:rPr lang="ja" sz="822"/>
              <a:t>1. 疎な表現を用いたGARは、DPRなどの密な検索手法と比較して同等またはそれ以上のパフォーマンスを発揮する。</a:t>
            </a:r>
            <a:br>
              <a:rPr lang="ja" sz="822"/>
            </a:br>
            <a:r>
              <a:rPr lang="ja" sz="822"/>
              <a:t>2. 複数の生成強化クエリの検索結果を結合することで、一貫して高い精度が得られる。</a:t>
            </a:r>
            <a:br>
              <a:rPr lang="ja" sz="822"/>
            </a:br>
            <a:r>
              <a:rPr lang="ja" sz="822"/>
              <a:t>3. GARとDPRを組み合わせた場合（GAR+と表記）、抽出型のOpenQA設定で最新の結果を達成し、パフォーマンスをさらに向上させる。</a:t>
            </a:r>
            <a:br>
              <a:rPr lang="ja" sz="822"/>
            </a:br>
            <a:r>
              <a:rPr lang="ja" sz="822"/>
              <a:t>4. 生成型リーダーと組み合わせた場合、GARは他の検索手法を一貫して上回る。</a:t>
            </a:r>
            <a:endParaRPr sz="822"/>
          </a:p>
          <a:p>
            <a:pPr indent="0" lvl="0" marL="0" rtl="0" algn="l">
              <a:spcBef>
                <a:spcPts val="1200"/>
              </a:spcBef>
              <a:spcAft>
                <a:spcPts val="1200"/>
              </a:spcAft>
              <a:buNone/>
            </a:pPr>
            <a:br>
              <a:rPr lang="ja" sz="822"/>
            </a:br>
            <a:endParaRPr sz="722"/>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Foveate, Attribute, and Rationalize: Towards Physically Safe and Trustworthy AI</a:t>
            </a:r>
            <a:r>
              <a:rPr lang="ja" sz="1200" u="sng"/>
              <a:t> 2023</a:t>
            </a:r>
            <a:r>
              <a:rPr lang="ja" sz="1269" u="sng"/>
              <a:t>  </a:t>
            </a:r>
            <a:br>
              <a:rPr lang="ja" sz="1100"/>
            </a:br>
            <a:r>
              <a:rPr lang="ja" sz="1100" u="sng"/>
              <a:t>概要</a:t>
            </a:r>
            <a:br>
              <a:rPr lang="ja" sz="722"/>
            </a:br>
            <a:r>
              <a:rPr lang="ja" sz="822"/>
              <a:t>LLMを使用してRAGを行う為の検索対象をLLMを使用して絞り込む手法FARMを提案。</a:t>
            </a:r>
            <a:br>
              <a:rPr lang="ja" sz="822"/>
            </a:br>
            <a:r>
              <a:rPr lang="ja" sz="822"/>
              <a:t>質問に対して解答を行うためにどのような検索ワードが必要かをLLMに生成させ、検索を実施、その結果を基にLLMに最終的な解答を生成させる方法</a:t>
            </a:r>
            <a:br>
              <a:rPr lang="ja" sz="822"/>
            </a:br>
            <a:r>
              <a:rPr lang="ja" sz="822"/>
              <a:t>特に危険な行動をユーザーに提案することがある隠れた危険なテキストに焦点を当て、信頼できる根拠を生成し、知的システムが提案する行動の安全性を説明するためのフレームワークです</a:t>
            </a:r>
            <a:br>
              <a:rPr lang="ja" sz="822"/>
            </a:br>
            <a:r>
              <a:rPr lang="ja" sz="822" u="sng">
                <a:solidFill>
                  <a:schemeClr val="hlink"/>
                </a:solidFill>
                <a:hlinkClick r:id="rId3"/>
              </a:rPr>
              <a:t>https://github.com/alexmeigz/FARM</a:t>
            </a:r>
            <a:endParaRPr sz="1100" u="sng"/>
          </a:p>
          <a:p>
            <a:pPr indent="0" lvl="0" marL="0" rtl="0" algn="l">
              <a:spcBef>
                <a:spcPts val="1200"/>
              </a:spcBef>
              <a:spcAft>
                <a:spcPts val="1200"/>
              </a:spcAft>
              <a:buNone/>
            </a:pPr>
            <a:r>
              <a:rPr lang="ja" sz="1100" u="sng"/>
              <a:t>手法</a:t>
            </a:r>
            <a:br>
              <a:rPr lang="ja" sz="1100" u="sng"/>
            </a:br>
            <a:r>
              <a:rPr lang="ja" sz="800"/>
              <a:t>1. フォビエーションタスク：クエリの焦点や特定のシナリオについての推論に必要な知識の特定。</a:t>
            </a:r>
            <a:br>
              <a:rPr lang="ja" sz="800"/>
            </a:br>
            <a:r>
              <a:rPr lang="ja" sz="800"/>
              <a:t>2. 帰属タスク：特定された知識を信頼できる情報源に取得および帰属。</a:t>
            </a:r>
            <a:br>
              <a:rPr lang="ja" sz="800"/>
            </a:br>
            <a:r>
              <a:rPr lang="ja" sz="800"/>
              <a:t>3. 合理化タスク：帰属された知識を使用して元のテキストの安全性を分類する合理化を生成。</a:t>
            </a:r>
            <a:endParaRPr sz="722"/>
          </a:p>
        </p:txBody>
      </p:sp>
      <p:pic>
        <p:nvPicPr>
          <p:cNvPr id="596" name="Google Shape;596;p83"/>
          <p:cNvPicPr preferRelativeResize="0"/>
          <p:nvPr/>
        </p:nvPicPr>
        <p:blipFill>
          <a:blip r:embed="rId4">
            <a:alphaModFix/>
          </a:blip>
          <a:stretch>
            <a:fillRect/>
          </a:stretch>
        </p:blipFill>
        <p:spPr>
          <a:xfrm>
            <a:off x="6183600" y="1737850"/>
            <a:ext cx="2790800" cy="2752950"/>
          </a:xfrm>
          <a:prstGeom prst="rect">
            <a:avLst/>
          </a:prstGeom>
          <a:noFill/>
          <a:ln>
            <a:noFill/>
          </a:ln>
        </p:spPr>
      </p:pic>
      <p:pic>
        <p:nvPicPr>
          <p:cNvPr id="597" name="Google Shape;597;p83"/>
          <p:cNvPicPr preferRelativeResize="0"/>
          <p:nvPr/>
        </p:nvPicPr>
        <p:blipFill>
          <a:blip r:embed="rId5">
            <a:alphaModFix/>
          </a:blip>
          <a:stretch>
            <a:fillRect/>
          </a:stretch>
        </p:blipFill>
        <p:spPr>
          <a:xfrm>
            <a:off x="0" y="2123897"/>
            <a:ext cx="6183599" cy="236690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RECOMP: Improving Retrieval-Augmented LMs with Compression and Selective Augmentation</a:t>
            </a:r>
            <a:r>
              <a:rPr lang="ja" sz="1200" u="sng"/>
              <a:t> 2023</a:t>
            </a:r>
            <a:r>
              <a:rPr lang="ja" sz="1269" u="sng"/>
              <a:t>  </a:t>
            </a:r>
            <a:br>
              <a:rPr lang="ja" sz="1100"/>
            </a:br>
            <a:r>
              <a:rPr lang="ja" sz="1100" u="sng"/>
              <a:t>概要</a:t>
            </a:r>
            <a:br>
              <a:rPr lang="ja" sz="722"/>
            </a:br>
            <a:r>
              <a:rPr lang="ja" sz="822"/>
              <a:t>検索拡張言語モデル（RALM）に新しい中間ステップを導入し、検索されたドキュメントをLLMを使用して簡潔なテキスト要約に圧縮してから言語モデルの文脈に統合する手法。</a:t>
            </a:r>
            <a:br>
              <a:rPr lang="ja" sz="822"/>
            </a:br>
            <a:r>
              <a:rPr lang="ja" sz="822"/>
              <a:t>この手法であるRECOMP（Retrieve, Compress, Prepend）は、計算負荷を減らし、情報を特定する難易度を軽減し無関係な検索結果の文章を除外するような、</a:t>
            </a:r>
            <a:br>
              <a:rPr lang="ja" sz="822"/>
            </a:br>
            <a:r>
              <a:rPr lang="ja" sz="822"/>
              <a:t>言語モデルの効率と有効性を向上させることを目指しています。</a:t>
            </a:r>
            <a:br>
              <a:rPr lang="ja" sz="822"/>
            </a:br>
            <a:r>
              <a:rPr lang="ja" sz="822"/>
              <a:t>https://github.com/carriex/recomp</a:t>
            </a:r>
            <a:br>
              <a:rPr lang="ja" sz="822"/>
            </a:br>
            <a:br>
              <a:rPr lang="ja" sz="1100"/>
            </a:br>
            <a:r>
              <a:rPr lang="ja" sz="1100" u="sng"/>
              <a:t>新規性</a:t>
            </a:r>
            <a:br>
              <a:rPr lang="ja" sz="800"/>
            </a:br>
            <a:r>
              <a:rPr lang="ja" sz="800"/>
              <a:t>抽出圧縮器は、入力クエリに対する関連性に基づいて文をランク付けするデュアルエンコーダーモデルを使用し、</a:t>
            </a:r>
            <a:br>
              <a:rPr lang="ja" sz="800"/>
            </a:br>
            <a:r>
              <a:rPr lang="ja" sz="800"/>
              <a:t>一方、抽象的圧縮器は、極端なスケールの言語モデル（例：GPT-3）から抽出されたエンコーダーデコーダーモデルを使用して要約を生成します。</a:t>
            </a:r>
            <a:endParaRPr sz="800"/>
          </a:p>
          <a:p>
            <a:pPr indent="0" lvl="0" marL="0" rtl="0" algn="l">
              <a:spcBef>
                <a:spcPts val="1200"/>
              </a:spcBef>
              <a:spcAft>
                <a:spcPts val="0"/>
              </a:spcAft>
              <a:buNone/>
            </a:pPr>
            <a:r>
              <a:t/>
            </a:r>
            <a:endParaRPr sz="822"/>
          </a:p>
          <a:p>
            <a:pPr indent="0" lvl="0" marL="0" rtl="0" algn="l">
              <a:spcBef>
                <a:spcPts val="1200"/>
              </a:spcBef>
              <a:spcAft>
                <a:spcPts val="1200"/>
              </a:spcAft>
              <a:buNone/>
            </a:pPr>
            <a:br>
              <a:rPr lang="ja" sz="822"/>
            </a:br>
            <a:endParaRPr sz="722"/>
          </a:p>
        </p:txBody>
      </p:sp>
      <p:pic>
        <p:nvPicPr>
          <p:cNvPr id="603" name="Google Shape;603;p84"/>
          <p:cNvPicPr preferRelativeResize="0"/>
          <p:nvPr/>
        </p:nvPicPr>
        <p:blipFill>
          <a:blip r:embed="rId3">
            <a:alphaModFix/>
          </a:blip>
          <a:stretch>
            <a:fillRect/>
          </a:stretch>
        </p:blipFill>
        <p:spPr>
          <a:xfrm>
            <a:off x="0" y="2820910"/>
            <a:ext cx="9144001" cy="222328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Active Retrieval Augmented Generation</a:t>
            </a:r>
            <a:r>
              <a:rPr lang="ja" sz="1200" u="sng"/>
              <a:t> 2023</a:t>
            </a:r>
            <a:r>
              <a:rPr lang="ja" sz="1269" u="sng"/>
              <a:t>  </a:t>
            </a:r>
            <a:br>
              <a:rPr lang="ja" sz="1100"/>
            </a:br>
            <a:r>
              <a:rPr lang="ja" sz="1100" u="sng"/>
              <a:t>概要</a:t>
            </a:r>
            <a:br>
              <a:rPr lang="ja" sz="722"/>
            </a:br>
            <a:r>
              <a:rPr lang="ja" sz="822"/>
              <a:t>「Active Retrieval Augmented Generation」は、大規模言語モデル（LMs）における幻覚や事実に反するコンテンツの生成の問題に取り組んでいます。</a:t>
            </a:r>
            <a:br>
              <a:rPr lang="ja" sz="822"/>
            </a:br>
            <a:r>
              <a:rPr lang="ja" sz="822"/>
              <a:t>著者らは、外部の知識源からの情報をテキスト生成プロセス中に積極的に取得するリトリーバル拡張LMを提案しています。</a:t>
            </a:r>
            <a:br>
              <a:rPr lang="ja" sz="822"/>
            </a:br>
            <a:r>
              <a:rPr lang="ja" sz="822"/>
              <a:t>https://github.com/jzbjyb/FLARE</a:t>
            </a:r>
            <a:br>
              <a:rPr lang="ja" sz="822"/>
            </a:br>
            <a:br>
              <a:rPr lang="ja" sz="1100"/>
            </a:br>
            <a:r>
              <a:rPr lang="ja" sz="1100" u="sng"/>
              <a:t>新規性</a:t>
            </a:r>
            <a:br>
              <a:rPr lang="ja" sz="1100"/>
            </a:br>
            <a:r>
              <a:rPr lang="ja" sz="800"/>
              <a:t>Forward-Looking Active Retrieval augmented generation（FLARE）メソッドの導入にあります。</a:t>
            </a:r>
            <a:br>
              <a:rPr lang="ja" sz="800"/>
            </a:br>
            <a:r>
              <a:rPr lang="ja" sz="800"/>
              <a:t>このメソッドは、予測されるコンテンツを予測し、それをクエリとして関連する文書を取得、</a:t>
            </a:r>
            <a:br>
              <a:rPr lang="ja" sz="800"/>
            </a:br>
            <a:r>
              <a:rPr lang="ja" sz="800"/>
              <a:t>特に予測されたコンテンツに低信頼トークンが含まれる場合に使用します。</a:t>
            </a:r>
            <a:br>
              <a:rPr lang="ja" sz="800"/>
            </a:br>
            <a:r>
              <a:rPr lang="ja" sz="800"/>
              <a:t>これは従来の方法とは対照的であり、従来の方法は固定の間隔で情報を収集するか、</a:t>
            </a:r>
            <a:br>
              <a:rPr lang="ja" sz="800"/>
            </a:br>
            <a:r>
              <a:rPr lang="ja" sz="800"/>
              <a:t>以前に生成されたコンテキストを使用しており、これは生成したいことと一致しない可能性があります。</a:t>
            </a:r>
            <a:endParaRPr sz="800"/>
          </a:p>
          <a:p>
            <a:pPr indent="0" lvl="0" marL="0" rtl="0" algn="l">
              <a:spcBef>
                <a:spcPts val="1200"/>
              </a:spcBef>
              <a:spcAft>
                <a:spcPts val="1200"/>
              </a:spcAft>
              <a:buNone/>
            </a:pPr>
            <a:r>
              <a:rPr lang="ja" sz="1100" u="sng"/>
              <a:t>手法</a:t>
            </a:r>
            <a:br>
              <a:rPr lang="ja" sz="1100" u="sng"/>
            </a:br>
            <a:r>
              <a:rPr lang="ja" sz="800"/>
              <a:t>一回の検索で長文記事生成の為の知識情報を取得することは難しい</a:t>
            </a:r>
            <a:br>
              <a:rPr lang="ja" sz="800"/>
            </a:br>
            <a:r>
              <a:rPr lang="ja" sz="800"/>
              <a:t>searchトークンの生成を行った場合と予測した次単語と検索結果とのlogitが閾値を下回る場合に検索を行い、</a:t>
            </a:r>
            <a:br>
              <a:rPr lang="ja" sz="800"/>
            </a:br>
            <a:r>
              <a:rPr lang="ja" sz="800"/>
              <a:t>文章を補完しながら生成を行います、</a:t>
            </a:r>
            <a:br>
              <a:rPr lang="ja" sz="1100"/>
            </a:br>
            <a:r>
              <a:rPr lang="ja" sz="1122" u="sng"/>
              <a:t>結果</a:t>
            </a:r>
            <a:br>
              <a:rPr lang="ja" sz="1122"/>
            </a:br>
            <a:r>
              <a:rPr lang="ja" sz="822"/>
              <a:t>FLAREは4つの長尺度知識重視の生成タスク/データセットでテストされ、</a:t>
            </a:r>
            <a:br>
              <a:rPr lang="ja" sz="822"/>
            </a:br>
            <a:r>
              <a:rPr lang="ja" sz="822"/>
              <a:t>すべてのタスクで優れたまたは競争力のあるパフォーマンスを達成しました。</a:t>
            </a:r>
            <a:br>
              <a:rPr lang="ja" sz="822"/>
            </a:br>
            <a:r>
              <a:rPr lang="ja" sz="822"/>
              <a:t>これは、生成されたコンテンツの事実の正確さを向上させ、幻覚を減らす方法の効果を示しています。</a:t>
            </a:r>
            <a:endParaRPr sz="722"/>
          </a:p>
        </p:txBody>
      </p:sp>
      <p:pic>
        <p:nvPicPr>
          <p:cNvPr id="609" name="Google Shape;609;p85"/>
          <p:cNvPicPr preferRelativeResize="0"/>
          <p:nvPr/>
        </p:nvPicPr>
        <p:blipFill>
          <a:blip r:embed="rId3">
            <a:alphaModFix/>
          </a:blip>
          <a:stretch>
            <a:fillRect/>
          </a:stretch>
        </p:blipFill>
        <p:spPr>
          <a:xfrm>
            <a:off x="5390499" y="3170671"/>
            <a:ext cx="3648949" cy="1873524"/>
          </a:xfrm>
          <a:prstGeom prst="rect">
            <a:avLst/>
          </a:prstGeom>
          <a:noFill/>
          <a:ln>
            <a:noFill/>
          </a:ln>
        </p:spPr>
      </p:pic>
      <p:pic>
        <p:nvPicPr>
          <p:cNvPr id="610" name="Google Shape;610;p85"/>
          <p:cNvPicPr preferRelativeResize="0"/>
          <p:nvPr/>
        </p:nvPicPr>
        <p:blipFill>
          <a:blip r:embed="rId4">
            <a:alphaModFix/>
          </a:blip>
          <a:stretch>
            <a:fillRect/>
          </a:stretch>
        </p:blipFill>
        <p:spPr>
          <a:xfrm>
            <a:off x="5333000" y="803200"/>
            <a:ext cx="3811000" cy="2305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Prompt-and-Rerank: A Method for Zero-Shot and Few-Shot Arbitrary Textual Style Transfer with Small Language Models</a:t>
            </a:r>
            <a:r>
              <a:rPr lang="ja" sz="1200" u="sng"/>
              <a:t> 2022</a:t>
            </a:r>
            <a:r>
              <a:rPr lang="ja" sz="1269" u="sng"/>
              <a:t>  </a:t>
            </a:r>
            <a:br>
              <a:rPr lang="ja" sz="1100"/>
            </a:br>
            <a:r>
              <a:rPr lang="ja" sz="1100" u="sng"/>
              <a:t>概要</a:t>
            </a:r>
            <a:br>
              <a:rPr lang="ja" sz="722"/>
            </a:br>
            <a:r>
              <a:rPr lang="ja" sz="722"/>
              <a:t>GPT2などの言語モデルを用いて</a:t>
            </a:r>
            <a:r>
              <a:rPr lang="ja" sz="822"/>
              <a:t>テキストを任意のスタイルに変換する手法である「Prompt-and-Rerank」を提案します、</a:t>
            </a:r>
            <a:br>
              <a:rPr lang="ja" sz="822"/>
            </a:br>
            <a:r>
              <a:rPr lang="ja" sz="822"/>
              <a:t>テキストのスタイル変換（TST）をテキストの類似性、目標スタイルの強さ、そして流暢さの3つの要素に分解しています​​。</a:t>
            </a:r>
            <a:br>
              <a:rPr lang="ja" sz="822"/>
            </a:br>
            <a:r>
              <a:rPr lang="ja" sz="822"/>
              <a:t>テキストスタイル変換（TST）: TSTは、テキストのスタイリスティックな側面（例えば感情、フォーマリティ、礼儀正しさなど）を変更することを指し、その際にセマンティックな内容を変えないことが重要です。従来のアプローチは特定のスタイルの選択に限られていました</a:t>
            </a:r>
            <a:endParaRPr sz="1100"/>
          </a:p>
          <a:p>
            <a:pPr indent="0" lvl="0" marL="0" rtl="0" algn="l">
              <a:spcBef>
                <a:spcPts val="1200"/>
              </a:spcBef>
              <a:spcAft>
                <a:spcPts val="0"/>
              </a:spcAft>
              <a:buNone/>
            </a:pPr>
            <a:r>
              <a:rPr lang="ja" sz="1100" u="sng"/>
              <a:t>新規性</a:t>
            </a:r>
            <a:br>
              <a:rPr lang="ja" sz="1100"/>
            </a:br>
            <a:r>
              <a:rPr lang="ja" sz="800"/>
              <a:t>大規模なGPT-3のような大きなモデルと同等の性能を達成しつつも、計算リソースを大幅に削減するような小さな事前学習言語モデルを使用してTSTを実行する能力にあります。これは、以前は大きなモデルのみが可能と考えられていた任意のTSTを小さなモデルで実行できることを初めて示した研究です。さらに、この論文は、TSTのタスクの数学的な形式化を初めて提供し、プロンプトの設計がスタイル転送の品質に与える影響を系統的に調査しています。</a:t>
            </a:r>
            <a:endParaRPr sz="800"/>
          </a:p>
          <a:p>
            <a:pPr indent="0" lvl="0" marL="0" rtl="0" algn="l">
              <a:spcBef>
                <a:spcPts val="1200"/>
              </a:spcBef>
              <a:spcAft>
                <a:spcPts val="0"/>
              </a:spcAft>
              <a:buNone/>
            </a:pPr>
            <a:r>
              <a:rPr lang="ja" sz="1100" u="sng"/>
              <a:t>手法</a:t>
            </a:r>
            <a:br>
              <a:rPr lang="ja" sz="1100" u="sng"/>
            </a:br>
            <a:r>
              <a:rPr lang="ja" sz="800"/>
              <a:t>「Prompt-and-Rerank」メソッドは、TSTの数学的な定式化から始まります。これは、テキストの類似性、スタイルの強さ、そして流暢さに焦点を当てています。</a:t>
            </a:r>
            <a:br>
              <a:rPr lang="ja" sz="800"/>
            </a:br>
            <a:r>
              <a:rPr lang="ja" sz="800"/>
              <a:t>次に、プロンプトテンプレートを使用してTSTタスクを自然言語生成問題に変換します。</a:t>
            </a:r>
            <a:br>
              <a:rPr lang="ja" sz="800"/>
            </a:br>
            <a:r>
              <a:rPr lang="ja" sz="800"/>
              <a:t>この方法では、プロンプトを事前訓練済みの言語モデル（例えばGPT-2）に供給し、</a:t>
            </a:r>
            <a:br>
              <a:rPr lang="ja" sz="800"/>
            </a:br>
            <a:r>
              <a:rPr lang="ja" sz="800"/>
              <a:t>様々な出力を生成し、その後これらの出力を再ランク付けします。</a:t>
            </a:r>
            <a:br>
              <a:rPr lang="ja" sz="800"/>
            </a:br>
            <a:r>
              <a:rPr lang="ja" sz="800"/>
              <a:t>再ランク付けの基準には、テキストの類似性、スタイルの強度、および流暢さが含まれます。</a:t>
            </a:r>
            <a:br>
              <a:rPr lang="ja" sz="800"/>
            </a:br>
            <a:r>
              <a:rPr lang="ja" sz="800"/>
              <a:t>最終的に、これらの基準に基づいて最も高いスコアを持つ候補が最終出力として選択されます。</a:t>
            </a:r>
            <a:endParaRPr sz="800"/>
          </a:p>
          <a:p>
            <a:pPr indent="0" lvl="0" marL="0" rtl="0" algn="l">
              <a:spcBef>
                <a:spcPts val="1200"/>
              </a:spcBef>
              <a:spcAft>
                <a:spcPts val="1200"/>
              </a:spcAft>
              <a:buNone/>
            </a:pPr>
            <a:r>
              <a:rPr lang="ja" sz="1122" u="sng"/>
              <a:t>結果</a:t>
            </a:r>
            <a:br>
              <a:rPr lang="ja" sz="1122"/>
            </a:br>
            <a:r>
              <a:rPr lang="ja" sz="822"/>
              <a:t>GPT-2などの小さな言語モデルを使用したTSTタスクで、</a:t>
            </a:r>
            <a:br>
              <a:rPr lang="ja" sz="822"/>
            </a:br>
            <a:r>
              <a:rPr lang="ja" sz="822"/>
              <a:t>時にはGPT3を上回ることを示しています。</a:t>
            </a:r>
            <a:br>
              <a:rPr lang="ja" sz="822"/>
            </a:br>
            <a:r>
              <a:rPr lang="ja" sz="822"/>
              <a:t>また、これまでよりも2桁少ないメモリで実行できます。</a:t>
            </a:r>
            <a:endParaRPr sz="722"/>
          </a:p>
        </p:txBody>
      </p:sp>
      <p:pic>
        <p:nvPicPr>
          <p:cNvPr id="616" name="Google Shape;616;p86"/>
          <p:cNvPicPr preferRelativeResize="0"/>
          <p:nvPr/>
        </p:nvPicPr>
        <p:blipFill>
          <a:blip r:embed="rId3">
            <a:alphaModFix/>
          </a:blip>
          <a:stretch>
            <a:fillRect/>
          </a:stretch>
        </p:blipFill>
        <p:spPr>
          <a:xfrm>
            <a:off x="4511075" y="2331900"/>
            <a:ext cx="4632913" cy="2712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a:t>
            </a:r>
            <a:r>
              <a:rPr lang="ja" sz="1200" u="sng"/>
              <a:t> 2023</a:t>
            </a:r>
            <a:br>
              <a:rPr lang="ja" sz="1100"/>
            </a:br>
            <a:r>
              <a:rPr lang="ja" sz="1100" u="sng"/>
              <a:t>概要</a:t>
            </a:r>
            <a:br>
              <a:rPr lang="ja" sz="722"/>
            </a:br>
            <a:r>
              <a:rPr lang="ja" sz="722"/>
              <a:t>RAG</a:t>
            </a:r>
            <a:r>
              <a:rPr lang="ja" sz="722"/>
              <a:t>に関数るサーベイ論文。</a:t>
            </a:r>
            <a:endParaRPr sz="1100"/>
          </a:p>
          <a:p>
            <a:pPr indent="0" lvl="0" marL="0" rtl="0" algn="l">
              <a:spcBef>
                <a:spcPts val="1200"/>
              </a:spcBef>
              <a:spcAft>
                <a:spcPts val="0"/>
              </a:spcAft>
              <a:buNone/>
            </a:pPr>
            <a:r>
              <a:rPr lang="ja" sz="1100" u="sng"/>
              <a:t>定義</a:t>
            </a:r>
            <a:br>
              <a:rPr lang="ja" sz="1100"/>
            </a:br>
            <a:r>
              <a:rPr lang="ja" sz="800"/>
              <a:t>RAGの意味は、技術の進展とともに拡大してきました。大規模言語モデルの時代におけるRAGの具体的な定義は、質問に答えたりテキストを生成する際に、まず広大な文書コーパスから関連情報を取得することを指します。その後、この取得した情報を使用してレスポンスやテキストを生成し、予測の品質を向上させることです。RAG方法は、開発者がそれぞれの特定のタスクごとに大規模モデル全体を再トレーニングする必要を避けることを可能にします。代わりに、知識ベースを取り付けて、モデルに追加の情報入力を提供し、その応答の正確さを向上させることができます。RAG方法は、特に知識集約型のタスクに適しています。</a:t>
            </a:r>
            <a:endParaRPr sz="800"/>
          </a:p>
          <a:p>
            <a:pPr indent="0" lvl="0" marL="0" rtl="0" algn="l">
              <a:spcBef>
                <a:spcPts val="1200"/>
              </a:spcBef>
              <a:spcAft>
                <a:spcPts val="0"/>
              </a:spcAft>
              <a:buNone/>
            </a:pPr>
            <a:r>
              <a:rPr lang="ja" sz="1100" u="sng"/>
              <a:t>RAGフレームワーク</a:t>
            </a:r>
            <a:br>
              <a:rPr lang="ja" sz="1100"/>
            </a:br>
            <a:r>
              <a:rPr lang="ja" sz="800"/>
              <a:t>3つのタイプに分類できます：</a:t>
            </a:r>
            <a:br>
              <a:rPr lang="ja" sz="800"/>
            </a:br>
            <a:r>
              <a:rPr lang="ja" sz="800"/>
              <a:t>1. ナイーブRAG</a:t>
            </a:r>
            <a:br>
              <a:rPr lang="ja" sz="800"/>
            </a:br>
            <a:r>
              <a:rPr lang="ja" sz="800"/>
              <a:t>2. アドバンスドRAG</a:t>
            </a:r>
            <a:br>
              <a:rPr lang="ja" sz="800"/>
            </a:br>
            <a:r>
              <a:rPr lang="ja" sz="800"/>
              <a:t>3. モジュラーRAG</a:t>
            </a:r>
            <a:br>
              <a:rPr lang="ja" sz="800"/>
            </a:br>
            <a:br>
              <a:rPr lang="ja" sz="800"/>
            </a:br>
            <a:r>
              <a:rPr lang="ja" sz="800"/>
              <a:t>1. ナイーブRAG</a:t>
            </a:r>
            <a:br>
              <a:rPr lang="ja" sz="800"/>
            </a:br>
            <a:r>
              <a:rPr lang="ja" sz="800"/>
              <a:t>初期の方法です。インデックス化、検索、生成を行います</a:t>
            </a:r>
            <a:br>
              <a:rPr lang="ja" sz="800"/>
            </a:br>
            <a:r>
              <a:rPr lang="ja" sz="800"/>
              <a:t>インデックス化: 元のデータのクリーニングしチャンキングしながら</a:t>
            </a:r>
            <a:br>
              <a:rPr lang="ja" sz="800"/>
            </a:br>
            <a:r>
              <a:rPr lang="ja" sz="800"/>
              <a:t>データインデックス化します</a:t>
            </a:r>
            <a:br>
              <a:rPr lang="ja" sz="800"/>
            </a:br>
            <a:r>
              <a:rPr lang="ja" sz="800"/>
              <a:t>検索: ユーザーの入力をベクトル変換し検索クエリとして検索、</a:t>
            </a:r>
            <a:br>
              <a:rPr lang="ja" sz="800"/>
            </a:br>
            <a:r>
              <a:rPr lang="ja" sz="800"/>
              <a:t>類似度が高いトップKを検索結果として取得し生成を行います </a:t>
            </a:r>
            <a:endParaRPr sz="800"/>
          </a:p>
          <a:p>
            <a:pPr indent="0" lvl="0" marL="0" rtl="0" algn="l">
              <a:spcBef>
                <a:spcPts val="1200"/>
              </a:spcBef>
              <a:spcAft>
                <a:spcPts val="1200"/>
              </a:spcAft>
              <a:buNone/>
            </a:pPr>
            <a:r>
              <a:rPr lang="ja" sz="800"/>
              <a:t>欠点</a:t>
            </a:r>
            <a:br>
              <a:rPr lang="ja" sz="800"/>
            </a:br>
            <a:r>
              <a:rPr lang="ja" sz="800"/>
              <a:t>検索品質: 精度が低く潜在的ハルミネーションと検索精度が原因</a:t>
            </a:r>
            <a:br>
              <a:rPr lang="ja" sz="800"/>
            </a:br>
            <a:r>
              <a:rPr lang="ja" sz="800"/>
              <a:t>応答生成品質: 幻覚</a:t>
            </a:r>
            <a:br>
              <a:rPr lang="ja" sz="800"/>
            </a:br>
            <a:r>
              <a:rPr lang="ja" sz="800"/>
              <a:t>拡張プロセス: 重要なのは、検索された抜粋からのコンテキストを</a:t>
            </a:r>
            <a:br>
              <a:rPr lang="ja" sz="800"/>
            </a:br>
            <a:r>
              <a:rPr lang="ja" sz="800"/>
              <a:t>現在の生成タスクと有効に統合することです。</a:t>
            </a:r>
            <a:br>
              <a:rPr lang="ja" sz="800"/>
            </a:br>
            <a:r>
              <a:rPr lang="ja" sz="800"/>
              <a:t>誤って扱われると、出力は矛盾したり不連続に見える可能性が</a:t>
            </a:r>
            <a:br>
              <a:rPr lang="ja" sz="800"/>
            </a:br>
            <a:endParaRPr sz="800"/>
          </a:p>
        </p:txBody>
      </p:sp>
      <p:pic>
        <p:nvPicPr>
          <p:cNvPr id="622" name="Google Shape;622;p87"/>
          <p:cNvPicPr preferRelativeResize="0"/>
          <p:nvPr/>
        </p:nvPicPr>
        <p:blipFill>
          <a:blip r:embed="rId3">
            <a:alphaModFix/>
          </a:blip>
          <a:stretch>
            <a:fillRect/>
          </a:stretch>
        </p:blipFill>
        <p:spPr>
          <a:xfrm>
            <a:off x="3204125" y="1417375"/>
            <a:ext cx="5939875" cy="36268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 2023</a:t>
            </a:r>
            <a:br>
              <a:rPr lang="ja" sz="1100"/>
            </a:br>
            <a:br>
              <a:rPr lang="ja" sz="722"/>
            </a:br>
            <a:r>
              <a:rPr lang="ja" sz="1100" u="sng"/>
              <a:t>RAGフレームワーク</a:t>
            </a:r>
            <a:br>
              <a:rPr lang="ja" sz="1100"/>
            </a:br>
            <a:r>
              <a:rPr lang="ja" sz="800"/>
              <a:t>3つのタイプに分類できます：</a:t>
            </a:r>
            <a:br>
              <a:rPr lang="ja" sz="800"/>
            </a:br>
            <a:r>
              <a:rPr lang="ja" sz="800"/>
              <a:t>1. ナイーブRAG</a:t>
            </a:r>
            <a:br>
              <a:rPr lang="ja" sz="800"/>
            </a:br>
            <a:r>
              <a:rPr lang="ja" sz="800"/>
              <a:t>2. アドバンスドRAG</a:t>
            </a:r>
            <a:br>
              <a:rPr lang="ja" sz="800"/>
            </a:br>
            <a:r>
              <a:rPr lang="ja" sz="800"/>
              <a:t>3. モジュラーRAG</a:t>
            </a:r>
            <a:br>
              <a:rPr lang="ja" sz="722"/>
            </a:br>
            <a:br>
              <a:rPr lang="ja" sz="722"/>
            </a:br>
            <a:r>
              <a:rPr lang="ja" sz="1100" u="sng"/>
              <a:t>RAGフレームワーク</a:t>
            </a:r>
            <a:br>
              <a:rPr lang="ja" sz="800"/>
            </a:br>
            <a:r>
              <a:rPr lang="ja" sz="800"/>
              <a:t>1. ナイーブRAG</a:t>
            </a:r>
            <a:br>
              <a:rPr lang="ja" sz="800"/>
            </a:br>
            <a:r>
              <a:rPr lang="ja" sz="800"/>
              <a:t>もっとも基本的、質問に基づいて関連情報を検索</a:t>
            </a:r>
            <a:br>
              <a:rPr lang="ja" sz="800"/>
            </a:br>
            <a:r>
              <a:rPr lang="ja" sz="800"/>
              <a:t>その情報を使ってLLMが回答を生成</a:t>
            </a:r>
            <a:br>
              <a:rPr lang="ja" sz="800"/>
            </a:br>
            <a:r>
              <a:rPr lang="ja" sz="800"/>
              <a:t>データの整理（インデクシング）、検索、</a:t>
            </a:r>
            <a:br>
              <a:rPr lang="ja" sz="800"/>
            </a:br>
            <a:r>
              <a:rPr lang="ja" sz="800"/>
              <a:t>回答の生成という3ステップで構成されています</a:t>
            </a:r>
            <a:endParaRPr sz="800"/>
          </a:p>
          <a:p>
            <a:pPr indent="0" lvl="0" marL="0" rtl="0" algn="l">
              <a:spcBef>
                <a:spcPts val="1200"/>
              </a:spcBef>
              <a:spcAft>
                <a:spcPts val="0"/>
              </a:spcAft>
              <a:buNone/>
            </a:pPr>
            <a:r>
              <a:rPr lang="ja" sz="800"/>
              <a:t>データの整理は関連情報を収集しインデックスを</a:t>
            </a:r>
            <a:br>
              <a:rPr lang="ja" sz="800"/>
            </a:br>
            <a:r>
              <a:rPr lang="ja" sz="800"/>
              <a:t>作成するために実データのクリーニングや形式変換</a:t>
            </a:r>
            <a:br>
              <a:rPr lang="ja" sz="800"/>
            </a:br>
            <a:r>
              <a:rPr lang="ja" sz="800"/>
              <a:t>を行います。その結果を回答させる</a:t>
            </a:r>
            <a:br>
              <a:rPr lang="ja" sz="800"/>
            </a:br>
            <a:r>
              <a:rPr lang="ja" sz="800"/>
              <a:t>検索して読むアプローチ</a:t>
            </a:r>
            <a:endParaRPr sz="800"/>
          </a:p>
          <a:p>
            <a:pPr indent="0" lvl="0" marL="0" rtl="0" algn="l">
              <a:spcBef>
                <a:spcPts val="1200"/>
              </a:spcBef>
              <a:spcAft>
                <a:spcPts val="0"/>
              </a:spcAft>
              <a:buNone/>
            </a:pPr>
            <a:r>
              <a:rPr lang="ja" sz="800"/>
              <a:t>2. アドバンスドRAG</a:t>
            </a:r>
            <a:br>
              <a:rPr lang="ja" sz="800"/>
            </a:br>
            <a:r>
              <a:rPr lang="ja" sz="800"/>
              <a:t>繰り返しの検索やメタデータの活用などにより、</a:t>
            </a:r>
            <a:br>
              <a:rPr lang="ja" sz="800"/>
            </a:br>
            <a:r>
              <a:rPr lang="ja" sz="800"/>
              <a:t>取得した情報を利用しデータの整理の効率を高め</a:t>
            </a:r>
            <a:br>
              <a:rPr lang="ja" sz="800"/>
            </a:br>
            <a:r>
              <a:rPr lang="ja" sz="800"/>
              <a:t>検索の仕組みを最適化することで特定のニーズに</a:t>
            </a:r>
            <a:br>
              <a:rPr lang="ja" sz="800"/>
            </a:br>
            <a:r>
              <a:rPr lang="ja" sz="800"/>
              <a:t>合わせたLLMの調整が可能になります</a:t>
            </a:r>
            <a:endParaRPr sz="800"/>
          </a:p>
          <a:p>
            <a:pPr indent="0" lvl="0" marL="0" rtl="0" algn="l">
              <a:spcBef>
                <a:spcPts val="1200"/>
              </a:spcBef>
              <a:spcAft>
                <a:spcPts val="1200"/>
              </a:spcAft>
              <a:buNone/>
            </a:pPr>
            <a:r>
              <a:rPr lang="ja" sz="800"/>
              <a:t>3. モジュラーRAG</a:t>
            </a:r>
            <a:br>
              <a:rPr lang="ja" sz="800"/>
            </a:br>
            <a:r>
              <a:rPr lang="ja" sz="800"/>
              <a:t>2と同じくナイーブRAGの発展形、特定のシナリオに合わせた検索モジュールを統合することができます。複数モジュールを組み合わせたパイプラインやE2Eのアプローチで異なるクエリタイプや</a:t>
            </a:r>
            <a:br>
              <a:rPr lang="ja" sz="800"/>
            </a:br>
            <a:r>
              <a:rPr lang="ja" sz="800"/>
              <a:t>情報ニーズに対して、より効率的かつ高品質な情報を回答できます。</a:t>
            </a:r>
            <a:endParaRPr sz="722"/>
          </a:p>
        </p:txBody>
      </p:sp>
      <p:pic>
        <p:nvPicPr>
          <p:cNvPr id="628" name="Google Shape;628;p88"/>
          <p:cNvPicPr preferRelativeResize="0"/>
          <p:nvPr/>
        </p:nvPicPr>
        <p:blipFill>
          <a:blip r:embed="rId3">
            <a:alphaModFix/>
          </a:blip>
          <a:stretch>
            <a:fillRect/>
          </a:stretch>
        </p:blipFill>
        <p:spPr>
          <a:xfrm>
            <a:off x="2485950" y="316200"/>
            <a:ext cx="6658050" cy="36494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Retrieval-Augmented Generation for Large Language Models: A Survey 2023</a:t>
            </a:r>
            <a:br>
              <a:rPr lang="ja" sz="1100"/>
            </a:br>
            <a:br>
              <a:rPr lang="ja" sz="722"/>
            </a:br>
            <a:r>
              <a:rPr lang="ja" sz="1100" u="sng"/>
              <a:t>RAGの基本構造</a:t>
            </a:r>
            <a:br>
              <a:rPr lang="ja" sz="1100" u="sng"/>
            </a:br>
            <a:r>
              <a:rPr lang="ja" sz="722"/>
              <a:t>RAGは、リトリーバー（Retriever）、ジェネレーター（Generator）そして拡張方法（Augmentation）を主なコンポーネントとして構成されています。</a:t>
            </a:r>
            <a:br>
              <a:rPr lang="ja" sz="722"/>
            </a:br>
            <a:r>
              <a:rPr lang="ja" sz="1100" u="sng"/>
              <a:t>リトリーバー（Retriever）</a:t>
            </a:r>
            <a:br>
              <a:rPr lang="ja" sz="722"/>
            </a:br>
            <a:r>
              <a:rPr lang="ja" sz="722"/>
              <a:t>膨大なデータベースからユーザーの問い合わせに最も適した情報を</a:t>
            </a:r>
            <a:br>
              <a:rPr lang="ja" sz="722"/>
            </a:br>
            <a:r>
              <a:rPr lang="ja" sz="722"/>
              <a:t>見つけ出し、取り出すRAGの中でも中心の機能を担います。</a:t>
            </a:r>
            <a:br>
              <a:rPr lang="ja" sz="722"/>
            </a:br>
            <a:r>
              <a:rPr lang="ja" sz="722"/>
              <a:t>ユーザーからの質問やクエリに関する情報源を探し出すことも目的</a:t>
            </a:r>
            <a:br>
              <a:rPr lang="ja" sz="722"/>
            </a:br>
            <a:r>
              <a:rPr lang="ja" sz="722"/>
              <a:t>クエリの意味を解析し、その意味に合うデータwお探すため、</a:t>
            </a:r>
            <a:br>
              <a:rPr lang="ja" sz="722"/>
            </a:br>
            <a:r>
              <a:rPr lang="ja" sz="722"/>
              <a:t>セマンティックサーチやキーワードベースの検索方法を使い</a:t>
            </a:r>
            <a:br>
              <a:rPr lang="ja" sz="722"/>
            </a:br>
            <a:r>
              <a:rPr lang="ja" sz="722"/>
              <a:t>関連性の高い情報の抽出を行います</a:t>
            </a:r>
            <a:br>
              <a:rPr lang="ja" sz="722"/>
            </a:br>
            <a:r>
              <a:rPr lang="ja" sz="1100" u="sng"/>
              <a:t>ジェネレーター（Generator）</a:t>
            </a:r>
            <a:br>
              <a:rPr lang="ja" sz="722"/>
            </a:br>
            <a:r>
              <a:rPr lang="ja" sz="722"/>
              <a:t>収集された情報を元に、自然言語での回答やテキストを作り出す機能</a:t>
            </a:r>
            <a:br>
              <a:rPr lang="ja" sz="722"/>
            </a:br>
            <a:r>
              <a:rPr lang="ja" sz="722"/>
              <a:t>検索された結果を基にして、ユーザーの質問や要望に対する具体的な</a:t>
            </a:r>
            <a:br>
              <a:rPr lang="ja" sz="722"/>
            </a:br>
            <a:r>
              <a:rPr lang="ja" sz="722"/>
              <a:t>回答を生成することで出力の品質を決める役目を担います。</a:t>
            </a:r>
            <a:br>
              <a:rPr lang="ja" sz="722"/>
            </a:br>
            <a:r>
              <a:rPr lang="ja" sz="1100" u="sng"/>
              <a:t>拡張（Augmentation）</a:t>
            </a:r>
            <a:br>
              <a:rPr lang="ja" sz="722"/>
            </a:br>
            <a:r>
              <a:rPr lang="ja" sz="722"/>
              <a:t>リトリーバーとジェネレーターの両方にさらなる情報や機能を加え</a:t>
            </a:r>
            <a:br>
              <a:rPr lang="ja" sz="722"/>
            </a:br>
            <a:r>
              <a:rPr lang="ja" sz="722"/>
              <a:t>システム全体の性能を向上させる役目を担います</a:t>
            </a:r>
            <a:br>
              <a:rPr lang="ja" sz="722"/>
            </a:br>
            <a:r>
              <a:rPr lang="ja" sz="722"/>
              <a:t>反復的な検索や適応的な検索などが行われ精度をさらに高めること</a:t>
            </a:r>
            <a:br>
              <a:rPr lang="ja" sz="722"/>
            </a:br>
            <a:r>
              <a:rPr lang="ja" sz="722"/>
              <a:t>ができます</a:t>
            </a:r>
            <a:endParaRPr sz="722"/>
          </a:p>
        </p:txBody>
      </p:sp>
      <p:pic>
        <p:nvPicPr>
          <p:cNvPr id="634" name="Google Shape;634;p89"/>
          <p:cNvPicPr preferRelativeResize="0"/>
          <p:nvPr/>
        </p:nvPicPr>
        <p:blipFill>
          <a:blip r:embed="rId3">
            <a:alphaModFix/>
          </a:blip>
          <a:stretch>
            <a:fillRect/>
          </a:stretch>
        </p:blipFill>
        <p:spPr>
          <a:xfrm>
            <a:off x="2996550" y="779300"/>
            <a:ext cx="6147451" cy="41232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 2023</a:t>
            </a:r>
            <a:br>
              <a:rPr lang="ja" sz="1100"/>
            </a:br>
            <a:br>
              <a:rPr lang="ja" sz="722"/>
            </a:br>
            <a:r>
              <a:rPr lang="ja" sz="1100" u="sng"/>
              <a:t>評価</a:t>
            </a:r>
            <a:br>
              <a:rPr lang="ja" sz="722"/>
            </a:br>
            <a:r>
              <a:rPr lang="ja" sz="722"/>
              <a:t>正確性、情報更新速度、透明性が重要な指標になります。</a:t>
            </a:r>
            <a:endParaRPr sz="722"/>
          </a:p>
          <a:p>
            <a:pPr indent="0" lvl="0" marL="0" rtl="0" algn="l">
              <a:spcBef>
                <a:spcPts val="1200"/>
              </a:spcBef>
              <a:spcAft>
                <a:spcPts val="1200"/>
              </a:spcAft>
              <a:buNone/>
            </a:pPr>
            <a:r>
              <a:rPr lang="ja" sz="1100" u="sng"/>
              <a:t>RAGの今後</a:t>
            </a:r>
            <a:br>
              <a:rPr lang="ja" sz="1100" u="sng"/>
            </a:br>
            <a:br>
              <a:rPr lang="ja" sz="722"/>
            </a:br>
            <a:r>
              <a:rPr lang="ja" sz="1100" u="sng"/>
              <a:t>最適化</a:t>
            </a:r>
            <a:br>
              <a:rPr lang="ja" sz="722"/>
            </a:br>
            <a:r>
              <a:rPr lang="ja" sz="722"/>
              <a:t>RAGのさらなる改良や効率化、検索アルゴリズムの向上、ジェネレーター向上などとにかく向上</a:t>
            </a:r>
            <a:br>
              <a:rPr lang="ja" sz="722"/>
            </a:br>
            <a:r>
              <a:rPr lang="ja" sz="1100" u="sng"/>
              <a:t>応用範囲の拡大</a:t>
            </a:r>
            <a:br>
              <a:rPr lang="ja" sz="722"/>
            </a:br>
            <a:r>
              <a:rPr lang="ja" sz="722"/>
              <a:t>対応できるデータセットやタスクの種類を増やし、ニーズに合わせて柔軟に適応させる</a:t>
            </a:r>
            <a:br>
              <a:rPr lang="ja" sz="722"/>
            </a:br>
            <a:r>
              <a:rPr lang="ja" sz="1100" u="sng"/>
              <a:t>技術スタックとエコシステムの発展</a:t>
            </a:r>
            <a:br>
              <a:rPr lang="ja" sz="722"/>
            </a:br>
            <a:r>
              <a:rPr lang="ja" sz="722"/>
              <a:t>RAGをそのものの技術やエコシステムの発展</a:t>
            </a:r>
            <a:endParaRPr sz="722"/>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ChessGPT: Bridging Policy Learning and Language Modeling</a:t>
            </a:r>
            <a:r>
              <a:rPr lang="ja" sz="1200" u="sng"/>
              <a:t> 2023</a:t>
            </a:r>
            <a:r>
              <a:rPr lang="ja" sz="1269" u="sng"/>
              <a:t>  </a:t>
            </a:r>
            <a:br>
              <a:rPr lang="ja" sz="1100"/>
            </a:br>
            <a:r>
              <a:rPr lang="ja" sz="1100" u="sng"/>
              <a:t>概要</a:t>
            </a:r>
            <a:br>
              <a:rPr lang="ja" sz="722"/>
            </a:br>
            <a:r>
              <a:rPr lang="ja" sz="722"/>
              <a:t>この論文は、チェスをプレイする自律エージェントのための言語モデリングとポリシー学習を統合したモデルであるChessGPTを提案している。</a:t>
            </a:r>
            <a:br>
              <a:rPr lang="ja" sz="722"/>
            </a:br>
            <a:r>
              <a:rPr lang="ja" sz="722"/>
              <a:t>著者らは、効果的な意思決定には歴史的なポリシーデータと自然言語の洞察が必要であると主張している。</a:t>
            </a:r>
            <a:br>
              <a:rPr lang="ja" sz="722"/>
            </a:br>
            <a:r>
              <a:rPr lang="ja" sz="722"/>
              <a:t>彼らは、チェスに焦点を当てた包括的なデータセットとパイプラインを構築しており、ゲームデータ、言語データ、混合ゲーム言語データ、そして会話データを含んでいる。</a:t>
            </a:r>
            <a:br>
              <a:rPr lang="ja" sz="722"/>
            </a:br>
            <a:r>
              <a:rPr lang="ja" sz="722"/>
              <a:t>2つのモデルが紹介されており、リプレイデータと言語知識を活用してチェスを学習するChessCLIPと、因果言語モデリングを通じてポリシー学習を統合したChessGPTである。</a:t>
            </a:r>
            <a:br>
              <a:rPr lang="ja" sz="722"/>
            </a:br>
            <a:r>
              <a:rPr lang="ja" sz="722"/>
              <a:t>チェスに関連するタスクにおけるモデルの能力を評価するための評価フレームワークが提案されている。</a:t>
            </a:r>
            <a:br>
              <a:rPr lang="ja" sz="722"/>
            </a:br>
            <a:r>
              <a:rPr lang="ja" sz="722"/>
              <a:t>https://github.com/waterhorse1/ChessGPT</a:t>
            </a:r>
            <a:endParaRPr sz="1100"/>
          </a:p>
          <a:p>
            <a:pPr indent="0" lvl="0" marL="0" rtl="0" algn="l">
              <a:spcBef>
                <a:spcPts val="1200"/>
              </a:spcBef>
              <a:spcAft>
                <a:spcPts val="0"/>
              </a:spcAft>
              <a:buNone/>
            </a:pPr>
            <a:r>
              <a:rPr lang="ja" sz="1100" u="sng"/>
              <a:t>新規性</a:t>
            </a:r>
            <a:br>
              <a:rPr lang="ja" sz="1100"/>
            </a:br>
            <a:r>
              <a:rPr lang="ja" sz="800"/>
              <a:t>この論文の革新性は、チェスに関連する大規模なゲームと言語のデータセットを用いて、ポリシー学習と言語モデリングのギャップを埋める点にある。</a:t>
            </a:r>
            <a:br>
              <a:rPr lang="ja" sz="800"/>
            </a:br>
            <a:r>
              <a:rPr lang="ja" sz="800"/>
              <a:t>導入されたモデルであるChessCLIPとChessGPTは、ポリシーの次元と自然言語の両方から学習するために混合データを活用する点で革新的である。</a:t>
            </a:r>
            <a:br>
              <a:rPr lang="ja" sz="800"/>
            </a:br>
            <a:r>
              <a:rPr lang="ja" sz="800"/>
              <a:t>また、チェスの文脈で言語モデルの能力を評価するために特化した完全な評価フレームワークも提案されている。</a:t>
            </a:r>
            <a:endParaRPr sz="800"/>
          </a:p>
          <a:p>
            <a:pPr indent="0" lvl="0" marL="0" rtl="0" algn="l">
              <a:spcBef>
                <a:spcPts val="1200"/>
              </a:spcBef>
              <a:spcAft>
                <a:spcPts val="0"/>
              </a:spcAft>
              <a:buNone/>
            </a:pPr>
            <a:r>
              <a:rPr lang="ja" sz="1100" u="sng"/>
              <a:t>手法</a:t>
            </a:r>
            <a:br>
              <a:rPr lang="ja" sz="1100" u="sng"/>
            </a:br>
            <a:r>
              <a:rPr lang="ja" sz="800"/>
              <a:t>方法論は、チェスに関連する大規模なゲームと言語のデータセットを収集し、オンラインチェスデータベースからのゲームのリプレイデータ、チェス知識を含んだ言語データ、</a:t>
            </a:r>
            <a:br>
              <a:rPr lang="ja" sz="800"/>
            </a:br>
            <a:r>
              <a:rPr lang="ja" sz="800"/>
              <a:t>混合ゲーム言語データ、そして指示チューニングと会話データを含んでいる。著者らは、ChessCLIPとChessGPTの2つのモデルを開発している。</a:t>
            </a:r>
            <a:br>
              <a:rPr lang="ja" sz="800"/>
            </a:br>
            <a:r>
              <a:rPr lang="ja" sz="800"/>
              <a:t>ChessCLIPはデータセット内のペアデータを活用して、ポリシーモダリティと言語を整合させる。</a:t>
            </a:r>
            <a:br>
              <a:rPr lang="ja" sz="800"/>
            </a:br>
            <a:r>
              <a:rPr lang="ja" sz="800"/>
              <a:t>ChessGPTは、ポリシー学習のための模倣学習目的をカバーするために、ゲームの状態と着手データのテキスト形式を用いて従来の言語モデルと同様に訓練される。</a:t>
            </a:r>
            <a:br>
              <a:rPr lang="ja" sz="800"/>
            </a:br>
            <a:r>
              <a:rPr lang="ja" sz="800"/>
              <a:t>評価タスクは、モデルの能力をモデリング能力、価値判断能力、そしてポリシー能力で測定するように設計されている。</a:t>
            </a:r>
            <a:endParaRPr sz="800"/>
          </a:p>
          <a:p>
            <a:pPr indent="0" lvl="0" marL="0" rtl="0" algn="l">
              <a:spcBef>
                <a:spcPts val="1200"/>
              </a:spcBef>
              <a:spcAft>
                <a:spcPts val="1200"/>
              </a:spcAft>
              <a:buNone/>
            </a:pPr>
            <a:r>
              <a:rPr lang="ja" sz="1122" u="sng"/>
              <a:t>結果</a:t>
            </a:r>
            <a:br>
              <a:rPr lang="ja" sz="1122"/>
            </a:br>
            <a:r>
              <a:rPr lang="ja" sz="822"/>
              <a:t>実験結果は、提案されたモデルとデータセットの効果を検証している。モデルはすべての評価タスクで他の大規模言語モデル（LLM）のベースラインを一貫して上回っている。</a:t>
            </a:r>
            <a:br>
              <a:rPr lang="ja" sz="822"/>
            </a:br>
            <a:r>
              <a:rPr lang="ja" sz="822"/>
              <a:t>特にChessGPTモデルは、詰み能力や人間の判断と知識との整合性において大きな可能性を示している。</a:t>
            </a:r>
            <a:br>
              <a:rPr lang="ja" sz="822"/>
            </a:br>
            <a:r>
              <a:rPr lang="ja" sz="822"/>
              <a:t>著者らはまた、モデルの実用的な応用を示し、それらが人間のチェスAIアシスタントとしての潜在能力を示唆している。</a:t>
            </a:r>
            <a:br>
              <a:rPr lang="ja" sz="822"/>
            </a:br>
            <a:r>
              <a:rPr lang="ja" sz="822"/>
              <a:t>コード、モデル、データセットは将来の研究のために公開されている。</a:t>
            </a:r>
            <a:endParaRPr sz="722"/>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102" name="Google Shape;102;p20"/>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103" name="Google Shape;103;p20"/>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104" name="Google Shape;104;p20"/>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105" name="Google Shape;105;p20"/>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106" name="Google Shape;106;p20"/>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TACO: Topics in Algorithmic COde generation dataset</a:t>
            </a:r>
            <a:r>
              <a:rPr lang="ja" sz="1200" u="sng"/>
              <a:t> 2023</a:t>
            </a:r>
            <a:r>
              <a:rPr lang="ja" sz="1269" u="sng"/>
              <a:t>  </a:t>
            </a:r>
            <a:br>
              <a:rPr lang="ja" sz="1100"/>
            </a:br>
            <a:r>
              <a:rPr lang="ja" sz="1100" u="sng"/>
              <a:t>概要</a:t>
            </a:r>
            <a:br>
              <a:rPr lang="ja" sz="722"/>
            </a:br>
            <a:r>
              <a:rPr lang="ja" sz="722"/>
              <a:t>この論文は、チェスをプレイする自律エージェントのための言語モデリングとポリシー学習を統合したモデルであるChessGPTを提案している。</a:t>
            </a:r>
            <a:br>
              <a:rPr lang="ja" sz="722"/>
            </a:br>
            <a:r>
              <a:rPr lang="ja" sz="722"/>
              <a:t>著者らは、効果的な意思決定には歴史的なポリシーデータと自然言語の洞察が必要であると主張している。</a:t>
            </a:r>
            <a:br>
              <a:rPr lang="ja" sz="722"/>
            </a:br>
            <a:r>
              <a:rPr lang="ja" sz="722"/>
              <a:t>彼らは、チェスに焦点を当てた包括的なデータセットとパイプラインを構築しており、ゲームデータ、言語データ、混合ゲーム言語データ、そして会話データを含んでいる。</a:t>
            </a:r>
            <a:br>
              <a:rPr lang="ja" sz="722"/>
            </a:br>
            <a:r>
              <a:rPr lang="ja" sz="722"/>
              <a:t>2つのモデルが紹介されており、リプレイデータと言語知識を活用してチェスを学習するChessCLIPと、因果言語モデリングを通じてポリシー学習を統合したChessGPTである。</a:t>
            </a:r>
            <a:br>
              <a:rPr lang="ja" sz="722"/>
            </a:br>
            <a:r>
              <a:rPr lang="ja" sz="722"/>
              <a:t>チェスに関連するタスクにおけるモデルの能力を評価するための評価フレームワークが提案されている。</a:t>
            </a:r>
            <a:br>
              <a:rPr lang="ja" sz="722"/>
            </a:br>
            <a:r>
              <a:rPr lang="ja" sz="722"/>
              <a:t>https://github.com/waterhorse1/ChessGPT</a:t>
            </a:r>
            <a:endParaRPr sz="1100"/>
          </a:p>
          <a:p>
            <a:pPr indent="0" lvl="0" marL="0" rtl="0" algn="l">
              <a:spcBef>
                <a:spcPts val="1200"/>
              </a:spcBef>
              <a:spcAft>
                <a:spcPts val="0"/>
              </a:spcAft>
              <a:buNone/>
            </a:pPr>
            <a:r>
              <a:rPr lang="ja" sz="1100" u="sng"/>
              <a:t>新規性</a:t>
            </a:r>
            <a:br>
              <a:rPr lang="ja" sz="1100"/>
            </a:br>
            <a:r>
              <a:rPr lang="ja" sz="800"/>
              <a:t>この論文の革新性は、チェスに関連する大規模なゲームと言語のデータセットを用いて、ポリシー学習と言語モデリングのギャップを埋める点にある。</a:t>
            </a:r>
            <a:br>
              <a:rPr lang="ja" sz="800"/>
            </a:br>
            <a:r>
              <a:rPr lang="ja" sz="800"/>
              <a:t>導入されたモデルであるChessCLIPとChessGPTは、ポリシーの次元と自然言語の両方から学習するために混合データを活用する点で革新的である。</a:t>
            </a:r>
            <a:br>
              <a:rPr lang="ja" sz="800"/>
            </a:br>
            <a:r>
              <a:rPr lang="ja" sz="800"/>
              <a:t>また、チェスの文脈で言語モデルの能力を評価するために特化した完全な評価フレームワークも提案されている。</a:t>
            </a:r>
            <a:endParaRPr sz="800"/>
          </a:p>
          <a:p>
            <a:pPr indent="0" lvl="0" marL="0" rtl="0" algn="l">
              <a:spcBef>
                <a:spcPts val="1200"/>
              </a:spcBef>
              <a:spcAft>
                <a:spcPts val="0"/>
              </a:spcAft>
              <a:buNone/>
            </a:pPr>
            <a:r>
              <a:rPr lang="ja" sz="1100" u="sng"/>
              <a:t>手法</a:t>
            </a:r>
            <a:br>
              <a:rPr lang="ja" sz="1100" u="sng"/>
            </a:br>
            <a:r>
              <a:rPr lang="ja" sz="800"/>
              <a:t>方法論は、チェスに関連する大規模なゲームと言語のデータセットを収集し、オンラインチェスデータベースからのゲームのリプレイデータ、チェス知識を含んだ言語データ、</a:t>
            </a:r>
            <a:br>
              <a:rPr lang="ja" sz="800"/>
            </a:br>
            <a:r>
              <a:rPr lang="ja" sz="800"/>
              <a:t>混合ゲーム言語データ、そして指示チューニングと会話データを含んでいる。著者らは、ChessCLIPとChessGPTの2つのモデルを開発している。</a:t>
            </a:r>
            <a:br>
              <a:rPr lang="ja" sz="800"/>
            </a:br>
            <a:r>
              <a:rPr lang="ja" sz="800"/>
              <a:t>ChessCLIPはデータセット内のペアデータを活用して、ポリシーモダリティと言語を整合させる。</a:t>
            </a:r>
            <a:br>
              <a:rPr lang="ja" sz="800"/>
            </a:br>
            <a:r>
              <a:rPr lang="ja" sz="800"/>
              <a:t>ChessGPTは、ポリシー学習のための模倣学習目的をカバーするために、ゲームの状態と着手データのテキスト形式を用いて従来の言語モデルと同様に訓練される。</a:t>
            </a:r>
            <a:br>
              <a:rPr lang="ja" sz="800"/>
            </a:br>
            <a:r>
              <a:rPr lang="ja" sz="800"/>
              <a:t>評価タスクは、モデルの能力をモデリング能力、価値判断能力、そしてポリシー能力で測定するように設計されている。</a:t>
            </a:r>
            <a:endParaRPr sz="800"/>
          </a:p>
          <a:p>
            <a:pPr indent="0" lvl="0" marL="0" rtl="0" algn="l">
              <a:spcBef>
                <a:spcPts val="1200"/>
              </a:spcBef>
              <a:spcAft>
                <a:spcPts val="1200"/>
              </a:spcAft>
              <a:buNone/>
            </a:pPr>
            <a:r>
              <a:rPr lang="ja" sz="1122" u="sng"/>
              <a:t>結果</a:t>
            </a:r>
            <a:br>
              <a:rPr lang="ja" sz="1122"/>
            </a:br>
            <a:r>
              <a:rPr lang="ja" sz="822"/>
              <a:t>実験結果は、提案されたモデルとデータセットの効果を検証している。モデルはすべての評価タスクで他の大規模言語モデル（LLM）のベースラインを一貫して上回っている。</a:t>
            </a:r>
            <a:br>
              <a:rPr lang="ja" sz="822"/>
            </a:br>
            <a:r>
              <a:rPr lang="ja" sz="822"/>
              <a:t>特にChessGPTモデルは、詰み能力や人間の判断と知識との整合性において大きな可能性を示している。</a:t>
            </a:r>
            <a:br>
              <a:rPr lang="ja" sz="822"/>
            </a:br>
            <a:r>
              <a:rPr lang="ja" sz="822"/>
              <a:t>著者らはまた、モデルの実用的な応用を示し、それらが人間のチェスAIアシスタントとしての潜在能力を示唆している。</a:t>
            </a:r>
            <a:br>
              <a:rPr lang="ja" sz="822"/>
            </a:br>
            <a:r>
              <a:rPr lang="ja" sz="822"/>
              <a:t>コード、モデル、データセットは将来の研究のために公開されている。</a:t>
            </a:r>
            <a:endParaRPr sz="722"/>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Communicative Agents for Software Development</a:t>
            </a:r>
            <a:r>
              <a:rPr lang="ja" sz="1200" u="sng"/>
              <a:t> 2023</a:t>
            </a:r>
            <a:r>
              <a:rPr lang="ja" sz="1269" u="sng"/>
              <a:t>  </a:t>
            </a:r>
            <a:br>
              <a:rPr lang="ja" sz="1100"/>
            </a:br>
            <a:r>
              <a:rPr lang="ja" sz="1100" u="sng"/>
              <a:t>概要</a:t>
            </a:r>
            <a:br>
              <a:rPr lang="ja" sz="722"/>
            </a:br>
            <a:r>
              <a:rPr lang="ja" sz="722"/>
              <a:t>「ソフトウェア開発のためのコミュニケーションエージェント」は、大規模言語モデル（LLMs）を使用してソフトウェア開発プロセスを</a:t>
            </a:r>
            <a:br>
              <a:rPr lang="ja" sz="722"/>
            </a:br>
            <a:r>
              <a:rPr lang="ja" sz="722"/>
              <a:t>シミュレートする仮想チャットベースのソフトウェア開発会社であるChatDevを紹介しています。</a:t>
            </a:r>
            <a:br>
              <a:rPr lang="ja" sz="722"/>
            </a:br>
            <a:r>
              <a:rPr lang="ja" sz="722"/>
              <a:t>ChatDevは、開発プロセスを設計、コーディング、テスト、文書化に分解して運用されます。</a:t>
            </a:r>
            <a:br>
              <a:rPr lang="ja" sz="722"/>
            </a:br>
            <a:r>
              <a:rPr lang="ja" sz="722"/>
              <a:t>これらの段階は、プログラマー、レビュアー、テスターなどの役割を持つ「ソフトウェアエージェント」によって処理され、</a:t>
            </a:r>
            <a:br>
              <a:rPr lang="ja" sz="722"/>
            </a:br>
            <a:r>
              <a:rPr lang="ja" sz="722"/>
              <a:t>協力的なチャットを通じてサブタスクを完了し、ソースコード、依存関係、マニュアルを含む最終ソフトウェア製品を生成します。</a:t>
            </a:r>
            <a:br>
              <a:rPr lang="ja" sz="722"/>
            </a:br>
            <a:r>
              <a:rPr lang="ja" sz="722"/>
              <a:t>https://github.com/OpenBMB/ChatDev/blob/main/readme/README-Japanese.md</a:t>
            </a:r>
            <a:endParaRPr sz="1100"/>
          </a:p>
          <a:p>
            <a:pPr indent="0" lvl="0" marL="0" rtl="0" algn="l">
              <a:spcBef>
                <a:spcPts val="1200"/>
              </a:spcBef>
              <a:spcAft>
                <a:spcPts val="0"/>
              </a:spcAft>
              <a:buNone/>
            </a:pPr>
            <a:r>
              <a:rPr lang="ja" sz="1100" u="sng"/>
              <a:t>新規性</a:t>
            </a:r>
            <a:br>
              <a:rPr lang="ja" sz="1100"/>
            </a:br>
            <a:r>
              <a:rPr lang="ja" sz="800"/>
              <a:t>新規性は、チャットベースのフレームワークを使用してソフトウェア開発におけるマルチエージェントの協力を促進し、</a:t>
            </a:r>
            <a:br>
              <a:rPr lang="ja" sz="800"/>
            </a:br>
            <a:r>
              <a:rPr lang="ja" sz="800"/>
              <a:t>LLMsをソフトウェア開発サイクル全体で活用している点です。</a:t>
            </a:r>
            <a:br>
              <a:rPr lang="ja" sz="800"/>
            </a:br>
            <a:r>
              <a:rPr lang="ja" sz="800"/>
              <a:t>これにより、各段階で専門モデルが必要なくなり、自然な言語コミュニケーションを通じて統一的なアプローチが提供されます。</a:t>
            </a:r>
            <a:br>
              <a:rPr lang="ja" sz="800"/>
            </a:br>
            <a:r>
              <a:rPr lang="ja" sz="800"/>
              <a:t>また、フレームワークは、各フェーズを原子的なサブタスクに分解するチャットチェーンの概念を導入し、</a:t>
            </a:r>
            <a:br>
              <a:rPr lang="ja" sz="800"/>
            </a:br>
            <a:r>
              <a:rPr lang="ja" sz="800"/>
              <a:t>コードの変更をガイドし、コードの幻覚を緩和するための思考指示メカニズムを採用しています。</a:t>
            </a:r>
            <a:endParaRPr sz="800"/>
          </a:p>
          <a:p>
            <a:pPr indent="0" lvl="0" marL="0" rtl="0" algn="l">
              <a:spcBef>
                <a:spcPts val="1200"/>
              </a:spcBef>
              <a:spcAft>
                <a:spcPts val="0"/>
              </a:spcAft>
              <a:buNone/>
            </a:pPr>
            <a:r>
              <a:rPr lang="ja" sz="1100" u="sng"/>
              <a:t>手法</a:t>
            </a:r>
            <a:br>
              <a:rPr lang="ja" sz="1100" u="sng"/>
            </a:br>
            <a:r>
              <a:rPr lang="ja" sz="800"/>
              <a:t>ソフトウェア開発プロセスの各フェーズを原子的なチャットに分割するチャットチェーンアーキテクチャに基づいています。</a:t>
            </a:r>
            <a:br>
              <a:rPr lang="ja" sz="800"/>
            </a:br>
            <a:r>
              <a:rPr lang="ja" sz="800"/>
              <a:t>各チャットは、提案と検証を行うためにタスク指向の役割プレイのダイアログを行う2つの役割（エージェント）が関与します。</a:t>
            </a:r>
            <a:br>
              <a:rPr lang="ja" sz="800"/>
            </a:br>
            <a:r>
              <a:rPr lang="ja" sz="800"/>
              <a:t>論文は、役割の専門化、メモリーストリーム、自己反省などのメカニズムを導入し、エージェントが効果的な意思決定やエラー診断を行うのを支援します。</a:t>
            </a:r>
            <a:br>
              <a:rPr lang="ja" sz="800"/>
            </a:br>
            <a:r>
              <a:rPr lang="ja" sz="800"/>
              <a:t>70のユーザ要件に応じてChatDevによって生成されたソフトウェアを分析し、ソフトウェアごとのファイル数、コードの脆弱性の緩和、製造時間、製造コストなどの</a:t>
            </a:r>
            <a:br>
              <a:rPr lang="ja" sz="800"/>
            </a:br>
            <a:r>
              <a:rPr lang="ja" sz="800"/>
              <a:t>さまざまな指標を測定する実験が行われました。</a:t>
            </a:r>
            <a:endParaRPr sz="800"/>
          </a:p>
          <a:p>
            <a:pPr indent="0" lvl="0" marL="0" rtl="0" algn="l">
              <a:spcBef>
                <a:spcPts val="1200"/>
              </a:spcBef>
              <a:spcAft>
                <a:spcPts val="1200"/>
              </a:spcAft>
              <a:buNone/>
            </a:pPr>
            <a:r>
              <a:rPr lang="ja" sz="1122" u="sng"/>
              <a:t>結果</a:t>
            </a:r>
            <a:br>
              <a:rPr lang="ja" sz="1122"/>
            </a:br>
            <a:r>
              <a:rPr lang="ja" sz="822"/>
              <a:t>ChatDevが1つのプロジェクトあたり平均17.04のファイルを生成し、潜在的なコードの脆弱性を13.23回緩和し、平均ソフトウェア製造時間が409.84秒（7分未満）であり、コストが1ドル未満であることを示しました。役割間の議論によって、さまざまな種類のコードの脆弱性やバグが特定され、修正されました。ChatDevの自動化されたソフトウェア開発プロセスの効率性とコスト効果が強調され、LLMsをソフトウェア開発の実践に統合する可能性が示されました。</a:t>
            </a:r>
            <a:br>
              <a:rPr lang="ja" sz="822"/>
            </a:br>
            <a:r>
              <a:rPr lang="ja" sz="822"/>
              <a:t>動く環境開発が現在進行形で発展中、コード提供のあるものとしては上位に入る丁寧さ</a:t>
            </a:r>
            <a:endParaRPr sz="722"/>
          </a:p>
        </p:txBody>
      </p:sp>
      <p:pic>
        <p:nvPicPr>
          <p:cNvPr id="655" name="Google Shape;655;p93"/>
          <p:cNvPicPr preferRelativeResize="0"/>
          <p:nvPr/>
        </p:nvPicPr>
        <p:blipFill>
          <a:blip r:embed="rId3">
            <a:alphaModFix/>
          </a:blip>
          <a:stretch>
            <a:fillRect/>
          </a:stretch>
        </p:blipFill>
        <p:spPr>
          <a:xfrm>
            <a:off x="5966455" y="76199"/>
            <a:ext cx="3177549" cy="283467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Automating Knowledge Acquisition for Content-Centric Cognitive Agents Using LLMs</a:t>
            </a:r>
            <a:r>
              <a:rPr lang="ja" sz="1200" u="sng"/>
              <a:t> 2023</a:t>
            </a:r>
            <a:r>
              <a:rPr lang="ja" sz="1269" u="sng"/>
              <a:t>  </a:t>
            </a:r>
            <a:br>
              <a:rPr lang="ja" sz="1100"/>
            </a:br>
            <a:r>
              <a:rPr lang="ja" sz="1100" u="sng"/>
              <a:t>概要</a:t>
            </a:r>
            <a:br>
              <a:rPr lang="ja" sz="722"/>
            </a:br>
            <a:r>
              <a:rPr lang="ja" sz="722"/>
              <a:t>大規模言語モデル（LLM）を用いて、認知エージェントの意味的語彙を自動的に拡張する実験について述べられています。LLMを活用して、及物動詞に対応する新しいエントリを学習することで、エージェントの知識獲得プロセスを自動化することを目指しています。システムは非自明な語彙で初期化され、意味の形式的な表現から文を生成するために自然言語生成器を使用します。方法論には一連のLLMリクエストと正確な学習を保証するための自動品質管理ステップが含まれています。本論文は、知識ベースの方法、データ分析、およびLLMを組み合わせたハイブリッド学習アーキテクチャの利点を強調しています。</a:t>
            </a:r>
            <a:endParaRPr sz="1100"/>
          </a:p>
          <a:p>
            <a:pPr indent="0" lvl="0" marL="0" rtl="0" algn="l">
              <a:spcBef>
                <a:spcPts val="1200"/>
              </a:spcBef>
              <a:spcAft>
                <a:spcPts val="0"/>
              </a:spcAft>
              <a:buNone/>
            </a:pPr>
            <a:r>
              <a:rPr lang="ja" sz="1100" u="sng"/>
              <a:t>新規性</a:t>
            </a:r>
            <a:br>
              <a:rPr lang="ja" sz="1100"/>
            </a:br>
            <a:r>
              <a:rPr lang="ja" sz="800"/>
              <a:t>認知エージェントの知識ベースフレームワークにLLMを統合した学習のハイブリッドアプローチにあります。</a:t>
            </a:r>
            <a:br>
              <a:rPr lang="ja" sz="800"/>
            </a:br>
            <a:r>
              <a:rPr lang="ja" sz="800"/>
              <a:t>学環境は、異なる段階で人間の参加を必要とするよう設計されたオーソティックシステムとして記述されており、同時に知識獲得プロセスの一部を自動化しています。</a:t>
            </a:r>
            <a:br>
              <a:rPr lang="ja" sz="800"/>
            </a:br>
            <a:r>
              <a:rPr lang="ja" sz="800"/>
              <a:t>LLMを概念的な学習に適応させ、モデルを誘導するプロンプティングアーキテクチャを開発することで、</a:t>
            </a:r>
            <a:br>
              <a:rPr lang="ja" sz="800"/>
            </a:br>
            <a:r>
              <a:rPr lang="ja" sz="800"/>
              <a:t>特定のシード動詞に類義語を生成するために異なる技術を組み合わせるこのアプローチの独自性に注目しています。</a:t>
            </a:r>
            <a:endParaRPr sz="800"/>
          </a:p>
          <a:p>
            <a:pPr indent="0" lvl="0" marL="0" rtl="0" algn="l">
              <a:spcBef>
                <a:spcPts val="1200"/>
              </a:spcBef>
              <a:spcAft>
                <a:spcPts val="0"/>
              </a:spcAft>
              <a:buNone/>
            </a:pPr>
            <a:r>
              <a:rPr lang="ja" sz="1100" u="sng"/>
              <a:t>手法</a:t>
            </a:r>
            <a:br>
              <a:rPr lang="ja" sz="1100" u="sng"/>
            </a:br>
            <a:r>
              <a:rPr lang="ja" sz="800"/>
              <a:t>1. **シード動詞センス選択**: 語彙からシード動詞を選択し、意味論的制約を用いてテンプレートを構築します。</a:t>
            </a:r>
            <a:br>
              <a:rPr lang="ja" sz="800"/>
            </a:br>
            <a:r>
              <a:rPr lang="ja" sz="800"/>
              <a:t>2. **GMR構築**: シード動詞に対応する一般的な意味表現（GMR）が自動的に生成されます。</a:t>
            </a:r>
            <a:br>
              <a:rPr lang="ja" sz="800"/>
            </a:br>
            <a:r>
              <a:rPr lang="ja" sz="800"/>
              <a:t>3. **テキスト生成**: エージェントのテキスト生成器はGMRから自然言語の文を生成し、シード動詞の意味をLLMに伝えます。</a:t>
            </a:r>
            <a:br>
              <a:rPr lang="ja" sz="800"/>
            </a:br>
            <a:r>
              <a:rPr lang="ja" sz="800"/>
              <a:t>4. **LLMの使用**: LLMは、シード動詞の意味に相当するMWEのリストを生成します。これが実験の中核であり、特定のプロンプティング戦略が含まれます。</a:t>
            </a:r>
            <a:br>
              <a:rPr lang="ja" sz="800"/>
            </a:br>
            <a:r>
              <a:rPr lang="ja" sz="800"/>
              <a:t>5. **新しい語彙センスの構築**: 有効なMWEごとに、シード動詞の語彙エントリをクローンし、特定の側面を修正して新しい語彙センスが作成されます。</a:t>
            </a:r>
            <a:endParaRPr sz="800"/>
          </a:p>
          <a:p>
            <a:pPr indent="0" lvl="0" marL="0" rtl="0" algn="l">
              <a:spcBef>
                <a:spcPts val="1200"/>
              </a:spcBef>
              <a:spcAft>
                <a:spcPts val="0"/>
              </a:spcAft>
              <a:buNone/>
            </a:pPr>
            <a:r>
              <a:rPr lang="ja" sz="1122" u="sng"/>
              <a:t>結果</a:t>
            </a:r>
            <a:br>
              <a:rPr lang="ja" sz="1122"/>
            </a:br>
            <a:r>
              <a:rPr lang="ja" sz="822"/>
              <a:t>実験では、LLMを知識ベースの方法と組み合わせて、及物動詞に相当するMWEの学習を自動化する方法の実現可能性が示されました。著者は、LLMを誘導するためのプロンプトチェーンのプロセスや品質管理のためのデータ分析の統合を詳細に説明しています。初期の結果では、この方法が新しい語彙エントリを効果的に学習できることを示していますが、エージェントの語彙全体の及物動詞センスにわたる完全な評価はまだ行われていません。</a:t>
            </a:r>
            <a:br>
              <a:rPr lang="ja" sz="822"/>
            </a:br>
            <a:r>
              <a:rPr lang="ja" sz="822"/>
              <a:t>また、論文では、今後の作業についても概説されており、他の語彙資料に学習の範囲を広げたり、学習アプローチを改善したり、テキストとTMRの混合でLLMを訓練してパフォーマンスを向上させたりといったことが含まれています。著者は、人間の参加がエージェントの語彙内で学習された知識を検証し維持する上での役割を強調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a:t>
            </a:r>
            <a:r>
              <a:rPr lang="ja" sz="1200" u="sng"/>
              <a:t> 2023</a:t>
            </a:r>
            <a:r>
              <a:rPr lang="ja" sz="1269" u="sng"/>
              <a:t>  </a:t>
            </a:r>
            <a:br>
              <a:rPr lang="ja" sz="1100"/>
            </a:br>
            <a:r>
              <a:rPr lang="ja" sz="1100" u="sng"/>
              <a:t>概要</a:t>
            </a:r>
            <a:br>
              <a:rPr lang="ja" sz="722"/>
            </a:br>
            <a:r>
              <a:rPr lang="ja" sz="722"/>
              <a:t>LLaMAやGPT-3.5/GPT-4などの大規模言語モデル（LLM）のクエリングやプロンプティングプロセスを向上させるために設計された26のガイドラインを紹介しています。</a:t>
            </a:r>
            <a:br>
              <a:rPr lang="ja" sz="722"/>
            </a:br>
            <a:r>
              <a:rPr lang="ja" sz="722"/>
              <a:t>著者は、開発者やユーザーがこれらのモデルとのインタラクションのためにプロンプトを作成する方法を改善し、LLMがより質の高い応答を生成することを目指しています。</a:t>
            </a:r>
            <a:br>
              <a:rPr lang="ja" sz="722"/>
            </a:br>
            <a:r>
              <a:rPr lang="ja" sz="722"/>
              <a:t>https://github.com/VILA-Lab/ATLAS</a:t>
            </a:r>
            <a:endParaRPr sz="1100"/>
          </a:p>
          <a:p>
            <a:pPr indent="0" lvl="0" marL="0" rtl="0" algn="l">
              <a:spcBef>
                <a:spcPts val="1200"/>
              </a:spcBef>
              <a:spcAft>
                <a:spcPts val="0"/>
              </a:spcAft>
              <a:buNone/>
            </a:pPr>
            <a:r>
              <a:rPr lang="ja" sz="1100" u="sng"/>
              <a:t>新規性</a:t>
            </a:r>
            <a:br>
              <a:rPr lang="ja" sz="1100"/>
            </a:br>
            <a:r>
              <a:rPr lang="ja" sz="800"/>
              <a:t>LLMとのより良いインタラクションにつながるプロンプトを作成するための包括的な原則に基づいた指示の提供にあります。</a:t>
            </a:r>
            <a:br>
              <a:rPr lang="ja" sz="800"/>
            </a:br>
            <a:r>
              <a:rPr lang="ja" sz="800"/>
              <a:t>この研究は、アドホックな手法を超えて、原則に基づいた方法論によるプロンプトエンジニアリングへの体系的なアプローチを示しています。</a:t>
            </a:r>
            <a:br>
              <a:rPr lang="ja" sz="800"/>
            </a:br>
            <a:r>
              <a:rPr lang="ja" sz="800"/>
              <a:t>これはさまざまなモデルやタスクに適用できる方法論です。</a:t>
            </a:r>
            <a:endParaRPr sz="800"/>
          </a:p>
          <a:p>
            <a:pPr indent="0" lvl="0" marL="0" rtl="0" algn="l">
              <a:spcBef>
                <a:spcPts val="1200"/>
              </a:spcBef>
              <a:spcAft>
                <a:spcPts val="0"/>
              </a:spcAft>
              <a:buNone/>
            </a:pPr>
            <a:r>
              <a:rPr lang="ja" sz="1100" u="sng"/>
              <a:t>手法</a:t>
            </a:r>
            <a:br>
              <a:rPr lang="ja" sz="1100" u="sng"/>
            </a:br>
            <a:r>
              <a:rPr lang="ja" sz="800"/>
              <a:t>提案された原則の効果を評価するために、LLaMAやGPTモデルの複数のバージョンで広範な実験を行いました。</a:t>
            </a:r>
            <a:br>
              <a:rPr lang="ja" sz="800"/>
            </a:br>
            <a:r>
              <a:rPr lang="ja" sz="800"/>
              <a:t>各原則をテストするために設計された一連の質問からなるATLASベンチマークを作成しました。</a:t>
            </a:r>
            <a:br>
              <a:rPr lang="ja" sz="800"/>
            </a:br>
            <a:r>
              <a:rPr lang="ja" sz="800"/>
              <a:t>原則に基づいたプロンプトを使用したときと使用しないときのLLMの応答は、人間の評価によって品質（向上）と正確さ（正確性）が評価されました。</a:t>
            </a:r>
            <a:endParaRPr sz="800"/>
          </a:p>
          <a:p>
            <a:pPr indent="0" lvl="0" marL="0" rtl="0" algn="l">
              <a:spcBef>
                <a:spcPts val="1200"/>
              </a:spcBef>
              <a:spcAft>
                <a:spcPts val="0"/>
              </a:spcAft>
              <a:buNone/>
            </a:pPr>
            <a:r>
              <a:rPr lang="ja" sz="1122" u="sng"/>
              <a:t>結果</a:t>
            </a:r>
            <a:br>
              <a:rPr lang="ja" sz="1122"/>
            </a:br>
            <a:r>
              <a:rPr lang="ja" sz="822"/>
              <a:t>原則に基づいたプロンプトがGPT-4に適用されたとき、応答の品質が平均57.7%、正確性が67.3%向上することを示しました。</a:t>
            </a:r>
            <a:br>
              <a:rPr lang="ja" sz="822"/>
            </a:br>
            <a:r>
              <a:rPr lang="ja" sz="822"/>
              <a:t>これらの原則の効果は、より大きなモデルでより顕著であり、これらの原則は複雑なクエリングタスクやより強力なLLMとのインタラクションの際に特に有益であることを示しています。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Principled Instructions Are All You Need for Questioning LLaMA-1/2, GPT-3.5/4 2023</a:t>
            </a:r>
            <a:r>
              <a:rPr lang="ja" sz="1269" u="sng"/>
              <a:t>  </a:t>
            </a:r>
            <a:endParaRPr sz="1100"/>
          </a:p>
          <a:p>
            <a:pPr indent="0" lvl="0" marL="0" rtl="0" algn="l">
              <a:spcBef>
                <a:spcPts val="1200"/>
              </a:spcBef>
              <a:spcAft>
                <a:spcPts val="0"/>
              </a:spcAft>
              <a:buNone/>
            </a:pPr>
            <a:r>
              <a:rPr lang="ja" sz="1100" u="sng"/>
              <a:t>26のプロンプト原則の概要</a:t>
            </a:r>
            <a:endParaRPr sz="1100" u="sng"/>
          </a:p>
          <a:p>
            <a:pPr indent="-274449" lvl="0" marL="457200" rtl="0" algn="l">
              <a:spcBef>
                <a:spcPts val="1200"/>
              </a:spcBef>
              <a:spcAft>
                <a:spcPts val="0"/>
              </a:spcAft>
              <a:buSzPts val="722"/>
              <a:buAutoNum type="arabicPeriod"/>
            </a:pPr>
            <a:r>
              <a:rPr lang="ja" sz="722"/>
              <a:t>LLMに対して礼儀を使う必要はないので、「お願いします」、「差し支えなければ」、「ありがとう」、「私は〜したい」といった表現を加える必要はなく、直接的に話す。</a:t>
            </a:r>
            <a:endParaRPr sz="722"/>
          </a:p>
          <a:p>
            <a:pPr indent="-274449" lvl="0" marL="457200" rtl="0" algn="l">
              <a:spcBef>
                <a:spcPts val="0"/>
              </a:spcBef>
              <a:spcAft>
                <a:spcPts val="0"/>
              </a:spcAft>
              <a:buSzPts val="722"/>
              <a:buAutoNum type="arabicPeriod"/>
            </a:pPr>
            <a:r>
              <a:rPr lang="ja" sz="722"/>
              <a:t>プロンプトに意図した聴衆を組み込むこと。例えば、聴衆がその分野の専門家である場合。</a:t>
            </a:r>
            <a:endParaRPr sz="722"/>
          </a:p>
          <a:p>
            <a:pPr indent="-274449" lvl="0" marL="457200" rtl="0" algn="l">
              <a:spcBef>
                <a:spcPts val="0"/>
              </a:spcBef>
              <a:spcAft>
                <a:spcPts val="0"/>
              </a:spcAft>
              <a:buSzPts val="722"/>
              <a:buAutoNum type="arabicPeriod"/>
            </a:pPr>
            <a:r>
              <a:rPr lang="ja" sz="722"/>
              <a:t>複雑なタスクを、対話的な会話の中で、よりシンプルなプロンプトの連続に分解する。</a:t>
            </a:r>
            <a:endParaRPr sz="722"/>
          </a:p>
          <a:p>
            <a:pPr indent="-274449" lvl="0" marL="457200" rtl="0" algn="l">
              <a:spcBef>
                <a:spcPts val="0"/>
              </a:spcBef>
              <a:spcAft>
                <a:spcPts val="0"/>
              </a:spcAft>
              <a:buSzPts val="722"/>
              <a:buAutoNum type="arabicPeriod"/>
            </a:pPr>
            <a:r>
              <a:rPr lang="ja" sz="722"/>
              <a:t>「do」のような肯定的な指示を用いる一方で、「don't」のような否定的な言葉を避ける。</a:t>
            </a:r>
            <a:endParaRPr sz="722"/>
          </a:p>
          <a:p>
            <a:pPr indent="-274449" lvl="0" marL="457200" rtl="0" algn="l">
              <a:spcBef>
                <a:spcPts val="0"/>
              </a:spcBef>
              <a:spcAft>
                <a:spcPts val="0"/>
              </a:spcAft>
              <a:buSzPts val="722"/>
              <a:buAutoNum type="arabicPeriod"/>
            </a:pPr>
            <a:r>
              <a:rPr lang="ja" sz="722"/>
              <a:t>トピック、アイデア、または任意の情報をより明確に理解する必要がある場合、次のプロンプトを使用する：</a:t>
            </a:r>
            <a:br>
              <a:rPr lang="ja" sz="722"/>
            </a:br>
            <a:r>
              <a:rPr lang="ja" sz="722"/>
              <a:t>o [特定のトピック]を簡単な言葉で説明してください。</a:t>
            </a:r>
            <a:br>
              <a:rPr lang="ja" sz="722"/>
            </a:br>
            <a:r>
              <a:rPr lang="ja" sz="722"/>
              <a:t>o 11歳の子供に説明するように私に説明してください。</a:t>
            </a:r>
            <a:br>
              <a:rPr lang="ja" sz="722"/>
            </a:br>
            <a:r>
              <a:rPr lang="ja" sz="722"/>
              <a:t>o [分野]で初心者であるかのように私に説明してください。</a:t>
            </a:r>
            <a:br>
              <a:rPr lang="ja" sz="722"/>
            </a:br>
            <a:r>
              <a:rPr lang="ja" sz="722"/>
              <a:t>o 5歳の子供に何かを説明するような簡単な英語で[エッセイ/テキスト/段落]を書いてください。</a:t>
            </a:r>
            <a:endParaRPr sz="722"/>
          </a:p>
          <a:p>
            <a:pPr indent="-274449" lvl="0" marL="457200" rtl="0" algn="l">
              <a:spcBef>
                <a:spcPts val="0"/>
              </a:spcBef>
              <a:spcAft>
                <a:spcPts val="0"/>
              </a:spcAft>
              <a:buSzPts val="722"/>
              <a:buAutoNum type="arabicPeriod"/>
            </a:pPr>
            <a:r>
              <a:rPr lang="ja" sz="722"/>
              <a:t>「より良い解決策のために$xxxのチップを払います！」と追加する。</a:t>
            </a:r>
            <a:endParaRPr sz="722"/>
          </a:p>
          <a:p>
            <a:pPr indent="-274449" lvl="0" marL="457200" rtl="0" algn="l">
              <a:spcBef>
                <a:spcPts val="0"/>
              </a:spcBef>
              <a:spcAft>
                <a:spcPts val="0"/>
              </a:spcAft>
              <a:buSzPts val="722"/>
              <a:buAutoNum type="arabicPeriod"/>
            </a:pPr>
            <a:r>
              <a:rPr lang="ja" sz="722"/>
              <a:t>例示主導のプロンプトを使用する（少数例示を用いたプロンプト）。</a:t>
            </a:r>
            <a:endParaRPr sz="722"/>
          </a:p>
          <a:p>
            <a:pPr indent="-274449" lvl="0" marL="457200" rtl="0" algn="l">
              <a:spcBef>
                <a:spcPts val="0"/>
              </a:spcBef>
              <a:spcAft>
                <a:spcPts val="0"/>
              </a:spcAft>
              <a:buSzPts val="722"/>
              <a:buAutoNum type="arabicPeriod"/>
            </a:pPr>
            <a:r>
              <a:rPr lang="ja" sz="722"/>
              <a:t>プロンプトのフォーマットでは、'###Instruction###'で始め、次に関連する場合は'###Example###'または'###Question###'に続ける。その後にコンテンツを提示する。指示、例、質問、コンテキスト、入力データを分けるために一つ以上の改行を使用する。</a:t>
            </a:r>
            <a:endParaRPr sz="722"/>
          </a:p>
          <a:p>
            <a:pPr indent="-274449" lvl="0" marL="457200" rtl="0" algn="l">
              <a:spcBef>
                <a:spcPts val="0"/>
              </a:spcBef>
              <a:spcAft>
                <a:spcPts val="0"/>
              </a:spcAft>
              <a:buSzPts val="722"/>
              <a:buAutoNum type="arabicPeriod"/>
            </a:pPr>
            <a:r>
              <a:rPr lang="ja" sz="722"/>
              <a:t>「あなたのタスクは」と「You MUST（あなたは必ず）」というフレーズを組み込む。</a:t>
            </a:r>
            <a:endParaRPr sz="722"/>
          </a:p>
          <a:p>
            <a:pPr indent="-274449" lvl="0" marL="457200" rtl="0" algn="l">
              <a:spcBef>
                <a:spcPts val="0"/>
              </a:spcBef>
              <a:spcAft>
                <a:spcPts val="0"/>
              </a:spcAft>
              <a:buSzPts val="722"/>
              <a:buAutoNum type="arabicPeriod"/>
            </a:pPr>
            <a:r>
              <a:rPr lang="ja" sz="722"/>
              <a:t>「あなたは罰せられる」というフレーズを組み込む。</a:t>
            </a:r>
            <a:endParaRPr sz="722"/>
          </a:p>
          <a:p>
            <a:pPr indent="-274449" lvl="0" marL="457200" rtl="0" algn="l">
              <a:spcBef>
                <a:spcPts val="0"/>
              </a:spcBef>
              <a:spcAft>
                <a:spcPts val="0"/>
              </a:spcAft>
              <a:buSzPts val="722"/>
              <a:buAutoNum type="arabicPeriod"/>
            </a:pPr>
            <a:r>
              <a:rPr lang="ja" sz="722"/>
              <a:t>プロンプトに「自然で人間らしい方法で質問に答える」というフレーズを使用する。</a:t>
            </a:r>
            <a:endParaRPr sz="722"/>
          </a:p>
          <a:p>
            <a:pPr indent="-274449" lvl="0" marL="457200" rtl="0" algn="l">
              <a:spcBef>
                <a:spcPts val="0"/>
              </a:spcBef>
              <a:spcAft>
                <a:spcPts val="0"/>
              </a:spcAft>
              <a:buSzPts val="722"/>
              <a:buAutoNum type="arabicPeriod"/>
            </a:pPr>
            <a:r>
              <a:rPr lang="ja" sz="722"/>
              <a:t>「ステップバイステップで考える」といったリードワードを使用する。</a:t>
            </a:r>
            <a:endParaRPr sz="722"/>
          </a:p>
          <a:p>
            <a:pPr indent="-274449" lvl="0" marL="457200" rtl="0" algn="l">
              <a:spcBef>
                <a:spcPts val="0"/>
              </a:spcBef>
              <a:spcAft>
                <a:spcPts val="0"/>
              </a:spcAft>
              <a:buSzPts val="722"/>
              <a:buAutoNum type="arabicPeriod"/>
            </a:pPr>
            <a:r>
              <a:rPr lang="ja" sz="722"/>
              <a:t>プロンプトに「あなたの回答が偏見を持たず、ステレオタイプに依存しないことを確認する」というフレーズを追加する。</a:t>
            </a:r>
            <a:endParaRPr sz="722"/>
          </a:p>
          <a:p>
            <a:pPr indent="-274449" lvl="0" marL="457200" rtl="0" algn="l">
              <a:spcBef>
                <a:spcPts val="0"/>
              </a:spcBef>
              <a:spcAft>
                <a:spcPts val="0"/>
              </a:spcAft>
              <a:buSzPts val="722"/>
              <a:buAutoNum type="arabicPeriod"/>
            </a:pPr>
            <a:r>
              <a:rPr lang="ja" sz="722"/>
              <a:t>モデルが必要な出力を提供するために十分な情報を得るまで、質問をし続けるように許可する（例：「これからは、私に質問をして...」）。</a:t>
            </a:r>
            <a:endParaRPr sz="722"/>
          </a:p>
          <a:p>
            <a:pPr indent="-274449" lvl="0" marL="457200" rtl="0" algn="l">
              <a:spcBef>
                <a:spcPts val="0"/>
              </a:spcBef>
              <a:spcAft>
                <a:spcPts val="0"/>
              </a:spcAft>
              <a:buSzPts val="722"/>
              <a:buAutoNum type="arabicPeriod"/>
            </a:pPr>
            <a:r>
              <a:rPr lang="ja" sz="722"/>
              <a:t>特定のトピックやアイデア、または情報について問い合わせ、理解を試したい場合、次のフレーズを使用できる：「[任意の定理/トピック/ルール名]について教えてください、そして最後にテストを含めてください。しかし、答えを教えずに、私が回答したときに答えが正しいか教えてください」。</a:t>
            </a:r>
            <a:endParaRPr sz="722"/>
          </a:p>
          <a:p>
            <a:pPr indent="-274449" lvl="0" marL="457200" rtl="0" algn="l">
              <a:spcBef>
                <a:spcPts val="0"/>
              </a:spcBef>
              <a:spcAft>
                <a:spcPts val="0"/>
              </a:spcAft>
              <a:buSzPts val="722"/>
              <a:buAutoNum type="arabicPeriod"/>
            </a:pPr>
            <a:r>
              <a:rPr lang="ja" sz="722"/>
              <a:t>大規模言語モデルに役割を割り当てる。</a:t>
            </a:r>
            <a:endParaRPr sz="722"/>
          </a:p>
          <a:p>
            <a:pPr indent="-274449" lvl="0" marL="457200" rtl="0" algn="l">
              <a:spcBef>
                <a:spcPts val="0"/>
              </a:spcBef>
              <a:spcAft>
                <a:spcPts val="0"/>
              </a:spcAft>
              <a:buSzPts val="722"/>
              <a:buAutoNum type="arabicPeriod"/>
            </a:pPr>
            <a:r>
              <a:rPr lang="ja" sz="722"/>
              <a:t>区切り文字を使用する。</a:t>
            </a:r>
            <a:endParaRPr sz="722"/>
          </a:p>
          <a:p>
            <a:pPr indent="-274449" lvl="0" marL="457200" rtl="0" algn="l">
              <a:spcBef>
                <a:spcPts val="0"/>
              </a:spcBef>
              <a:spcAft>
                <a:spcPts val="0"/>
              </a:spcAft>
              <a:buSzPts val="722"/>
              <a:buAutoNum type="arabicPeriod"/>
            </a:pPr>
            <a:r>
              <a:rPr lang="ja" sz="722"/>
              <a:t>プロンプト内で特定の単語やフレーズを複数回繰り返す。</a:t>
            </a:r>
            <a:endParaRPr sz="722"/>
          </a:p>
          <a:p>
            <a:pPr indent="-274449" lvl="0" marL="457200" rtl="0" algn="l">
              <a:spcBef>
                <a:spcPts val="0"/>
              </a:spcBef>
              <a:spcAft>
                <a:spcPts val="0"/>
              </a:spcAft>
              <a:buSzPts val="722"/>
              <a:buAutoNum type="arabicPeriod"/>
            </a:pPr>
            <a:r>
              <a:rPr lang="ja" sz="722"/>
              <a:t>Chain-of-thought（CoT）を少数例示のプロンプトと組み合わせる。</a:t>
            </a:r>
            <a:endParaRPr sz="722"/>
          </a:p>
          <a:p>
            <a:pPr indent="-274449" lvl="0" marL="457200" rtl="0" algn="l">
              <a:spcBef>
                <a:spcPts val="0"/>
              </a:spcBef>
              <a:spcAft>
                <a:spcPts val="0"/>
              </a:spcAft>
              <a:buSzPts val="722"/>
              <a:buAutoNum type="arabicPeriod"/>
            </a:pPr>
            <a:r>
              <a:rPr lang="ja" sz="722"/>
              <a:t>出力プライマーを使用する。これは、出力してほしい内容が自然と出てくるようなテキスト。出力プライマーを使用して、予想される回答の始まりでプロンプトを終了させる。</a:t>
            </a:r>
            <a:endParaRPr sz="722"/>
          </a:p>
          <a:p>
            <a:pPr indent="-274449" lvl="0" marL="457200" rtl="0" algn="l">
              <a:spcBef>
                <a:spcPts val="0"/>
              </a:spcBef>
              <a:spcAft>
                <a:spcPts val="0"/>
              </a:spcAft>
              <a:buSzPts val="722"/>
              <a:buAutoNum type="arabicPeriod"/>
            </a:pPr>
            <a:r>
              <a:rPr lang="ja" sz="722"/>
              <a:t>エッセイ/テキスト/段落/記事または任意のテキストを詳細に書く場合：「[トピック]について詳細な[エッセイ/テキスト/段落]を私のために書いてください。必要な全ての情報を加えて詳細にしてください」。</a:t>
            </a:r>
            <a:endParaRPr sz="722"/>
          </a:p>
          <a:p>
            <a:pPr indent="-274449" lvl="0" marL="457200" rtl="0" algn="l">
              <a:spcBef>
                <a:spcPts val="0"/>
              </a:spcBef>
              <a:spcAft>
                <a:spcPts val="0"/>
              </a:spcAft>
              <a:buSzPts val="722"/>
              <a:buAutoNum type="arabicPeriod"/>
            </a:pPr>
            <a:r>
              <a:rPr lang="ja" sz="722"/>
              <a:t>特定のテキストをそのスタイルを変えずに修正/変更する場合：「ユーザーが送信したすべての段落を修正してください。あなたはユーザーの文法と語彙のみを改善し、自然に聞こえるようにするべきです。</a:t>
            </a:r>
            <a:br>
              <a:rPr lang="ja" sz="722"/>
            </a:br>
            <a:r>
              <a:rPr lang="ja" sz="722"/>
              <a:t>公式な段落をカジュアルにするなど、ライティングスタイルを変更してはいけません」。</a:t>
            </a:r>
            <a:endParaRPr sz="722"/>
          </a:p>
          <a:p>
            <a:pPr indent="-274449" lvl="0" marL="457200" rtl="0" algn="l">
              <a:spcBef>
                <a:spcPts val="0"/>
              </a:spcBef>
              <a:spcAft>
                <a:spcPts val="0"/>
              </a:spcAft>
              <a:buSzPts val="722"/>
              <a:buAutoNum type="arabicPeriod"/>
            </a:pPr>
            <a:r>
              <a:rPr lang="ja" sz="722"/>
              <a:t>複数のファイルにまたがる可能性のある複雑なコーディングプロンプトがある場合：「これからは、複数のファイルにまたがるコードを生成する際には、指定されたファイルを自動的に作成するか、生成されたコードを挿入するために既存のファイルを変更する[プログラミング言語]スクリプトを生成してください。[あなたの質問]」。</a:t>
            </a:r>
            <a:endParaRPr sz="722"/>
          </a:p>
          <a:p>
            <a:pPr indent="-274449" lvl="0" marL="457200" rtl="0" algn="l">
              <a:spcBef>
                <a:spcPts val="0"/>
              </a:spcBef>
              <a:spcAft>
                <a:spcPts val="0"/>
              </a:spcAft>
              <a:buSzPts val="722"/>
              <a:buAutoNum type="arabicPeriod"/>
            </a:pPr>
            <a:r>
              <a:rPr lang="ja" sz="722"/>
              <a:t>特定の単語、フレーズ、または文を使ってテキストを開始または継続したい場合、次のプロンプトを使用する：</a:t>
            </a:r>
            <a:br>
              <a:rPr lang="ja" sz="722"/>
            </a:br>
            <a:r>
              <a:rPr lang="ja" sz="722"/>
              <a:t>o 私は[歌詞/物語/段落/エッセイ...]の開始部分を提供します：[歌詞/単語/文を挿入]。提供された言葉に基づいてそれを完成させてください。一貫性を保ってください。</a:t>
            </a:r>
            <a:endParaRPr sz="722"/>
          </a:p>
          <a:p>
            <a:pPr indent="-274449" lvl="0" marL="457200" rtl="0" algn="l">
              <a:spcBef>
                <a:spcPts val="0"/>
              </a:spcBef>
              <a:spcAft>
                <a:spcPts val="0"/>
              </a:spcAft>
              <a:buSzPts val="722"/>
              <a:buAutoNum type="arabicPeriod"/>
            </a:pPr>
            <a:r>
              <a:rPr lang="ja" sz="722"/>
              <a:t>モデルがコンテンツを生成するために従うべき要件を、キーワード、規制、ヒント、指示の形で明確に述べる。</a:t>
            </a:r>
            <a:endParaRPr sz="722"/>
          </a:p>
          <a:p>
            <a:pPr indent="-274449" lvl="0" marL="457200" rtl="0" algn="l">
              <a:spcBef>
                <a:spcPts val="0"/>
              </a:spcBef>
              <a:spcAft>
                <a:spcPts val="0"/>
              </a:spcAft>
              <a:buSzPts val="722"/>
              <a:buAutoNum type="arabicPeriod"/>
            </a:pPr>
            <a:r>
              <a:rPr lang="ja" sz="722"/>
              <a:t>提供されたサンプルに類似したエッセイや段落などのテキストを書くためには、次の指示を含める：</a:t>
            </a:r>
            <a:br>
              <a:rPr lang="ja" sz="722"/>
            </a:br>
            <a:r>
              <a:rPr lang="ja" sz="722"/>
              <a:t>o 提供された段落[/タイトル/テキスト/エッセイ/回答]に基づいて同じ言語を使用してください。</a:t>
            </a:r>
            <a:endParaRPr sz="822"/>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 2023</a:t>
            </a:r>
            <a:r>
              <a:rPr lang="ja" sz="1269" u="sng"/>
              <a:t>  </a:t>
            </a:r>
            <a:br>
              <a:rPr lang="ja" sz="1100"/>
            </a:br>
            <a:r>
              <a:rPr lang="ja" sz="1100" u="sng"/>
              <a:t>プロンプト原則のカテゴリー</a:t>
            </a:r>
            <a:endParaRPr sz="1100" u="sng"/>
          </a:p>
          <a:p>
            <a:pPr indent="0" lvl="0" marL="0" rtl="0" algn="l">
              <a:spcBef>
                <a:spcPts val="1200"/>
              </a:spcBef>
              <a:spcAft>
                <a:spcPts val="0"/>
              </a:spcAft>
              <a:buNone/>
            </a:pPr>
            <a:r>
              <a:rPr lang="ja" sz="1100" u="sng"/>
              <a:t>プロンプトの構造と明確さ</a:t>
            </a:r>
            <a:br>
              <a:rPr lang="ja" sz="722"/>
            </a:br>
            <a:r>
              <a:rPr lang="ja" sz="722"/>
              <a:t>意図した聴衆をプロンプトに組み込む。2</a:t>
            </a:r>
            <a:br>
              <a:rPr lang="ja" sz="722"/>
            </a:br>
            <a:r>
              <a:rPr lang="ja" sz="722"/>
              <a:t>「do」のような肯定的な指示を用い、 「don't」のような否定的な言葉を避ける。4</a:t>
            </a:r>
            <a:br>
              <a:rPr lang="ja" sz="722"/>
            </a:br>
            <a:r>
              <a:rPr lang="ja" sz="722"/>
              <a:t>「ステップバイステップで考える」のようなリードワードを使用する。12</a:t>
            </a:r>
            <a:br>
              <a:rPr lang="ja" sz="722"/>
            </a:br>
            <a:r>
              <a:rPr lang="ja" sz="722"/>
              <a:t>出力プライマー(出力してほしい内容が自然と出てくるようなテキスト（期待する出力内容の最初の方）)を使用し、期待される出力の開始部分でプロンプトを終了させる。20</a:t>
            </a:r>
            <a:br>
              <a:rPr lang="ja" sz="722"/>
            </a:br>
            <a:r>
              <a:rPr lang="ja" sz="722"/>
              <a:t>区切り文字を使用する。17</a:t>
            </a:r>
            <a:br>
              <a:rPr lang="ja" sz="722"/>
            </a:br>
            <a:r>
              <a:rPr lang="ja" sz="722"/>
              <a:t>プロンプトのフォーマットでは、「###Instruction###」で始め、次に「###Example###」または「###Question###」に続ける（必要に応じて）。その後にコンテンツを提示し、指示、例、質問、コンテキスト、入力データを分けるために一つ以上の改行を使用する。8</a:t>
            </a:r>
            <a:endParaRPr sz="722"/>
          </a:p>
          <a:p>
            <a:pPr indent="0" lvl="0" marL="0" rtl="0" algn="l">
              <a:spcBef>
                <a:spcPts val="1200"/>
              </a:spcBef>
              <a:spcAft>
                <a:spcPts val="0"/>
              </a:spcAft>
              <a:buNone/>
            </a:pPr>
            <a:r>
              <a:rPr lang="ja" sz="1100" u="sng"/>
              <a:t>明確性と情報</a:t>
            </a:r>
            <a:br>
              <a:rPr lang="ja" sz="1100"/>
            </a:br>
            <a:r>
              <a:rPr lang="ja" sz="800"/>
              <a:t>例示主導のプロンプト（少数例示プロンプト）を実装する。7</a:t>
            </a:r>
            <a:br>
              <a:rPr lang="ja" sz="800"/>
            </a:br>
            <a:r>
              <a:rPr lang="ja" sz="800"/>
              <a:t>トピック、アイデア、または任意の情報について明確さやより深い理解が必要な場合、以下のプロンプトを使用する：</a:t>
            </a:r>
            <a:br>
              <a:rPr lang="ja" sz="800"/>
            </a:br>
            <a:r>
              <a:rPr lang="ja" sz="800"/>
              <a:t>o [特定のトピック]を簡単な言葉で説明してください。</a:t>
            </a:r>
            <a:br>
              <a:rPr lang="ja" sz="800"/>
            </a:br>
            <a:r>
              <a:rPr lang="ja" sz="800"/>
              <a:t>o 11歳の子供に説明するように私に説明してください。</a:t>
            </a:r>
            <a:br>
              <a:rPr lang="ja" sz="800"/>
            </a:br>
            <a:r>
              <a:rPr lang="ja" sz="800"/>
              <a:t>o [分野]で初心者であるかのように私に説明してください。</a:t>
            </a:r>
            <a:br>
              <a:rPr lang="ja" sz="800"/>
            </a:br>
            <a:r>
              <a:rPr lang="ja" sz="800"/>
              <a:t>o 5歳の子供に何かを説明するような簡単な英語で[エッセイ/テキスト/段落]を書いてください。5</a:t>
            </a:r>
            <a:br>
              <a:rPr lang="ja" sz="800"/>
            </a:br>
            <a:r>
              <a:rPr lang="ja" sz="800"/>
              <a:t>プロンプトに「あなたの回答が偏見を持たず、ステレオタイプに依存しないことを確認する」というフレーズを追加する。13</a:t>
            </a:r>
            <a:br>
              <a:rPr lang="ja" sz="800"/>
            </a:br>
            <a:r>
              <a:rPr lang="ja" sz="800"/>
              <a:t>提供されたサンプルに類似したテキストを書くためには、具体的な指示を含める：</a:t>
            </a:r>
            <a:br>
              <a:rPr lang="ja" sz="800"/>
            </a:br>
            <a:r>
              <a:rPr lang="ja" sz="800"/>
              <a:t>o 提供された段落[/タイトル/テキスト/エッセイ/回答]に基づいて同じ言語を使用してください。26</a:t>
            </a:r>
            <a:br>
              <a:rPr lang="ja" sz="800"/>
            </a:br>
            <a:r>
              <a:rPr lang="ja" sz="800"/>
              <a:t>特定の単語、フレーズ、または文を使ってテキストを開始または継続するために、提供されたプロンプト構造を使用する：</a:t>
            </a:r>
            <a:br>
              <a:rPr lang="ja" sz="800"/>
            </a:br>
            <a:r>
              <a:rPr lang="ja" sz="800"/>
              <a:t>o 私は[歌詞/物語/段落/エッセイ...]の開始部分を提供します：[歌詞/単語/文を挿入]。提供された言葉に基づいてそれを完成させてください。25</a:t>
            </a:r>
            <a:endParaRPr sz="800"/>
          </a:p>
          <a:p>
            <a:pPr indent="0" lvl="0" marL="0" rtl="0" algn="l">
              <a:spcBef>
                <a:spcPts val="1200"/>
              </a:spcBef>
              <a:spcAft>
                <a:spcPts val="1200"/>
              </a:spcAft>
              <a:buNone/>
            </a:pPr>
            <a:r>
              <a:rPr lang="ja" sz="1100" u="sng"/>
              <a:t>ユーザーの対話とエンゲージメント</a:t>
            </a:r>
            <a:br>
              <a:rPr lang="ja" sz="1100" u="sng"/>
            </a:br>
            <a:r>
              <a:rPr lang="ja" sz="800"/>
              <a:t>モデルが必要な出力を提供するために十分な情報を得るまで、質問をし続けることを許可する：</a:t>
            </a:r>
            <a:br>
              <a:rPr lang="ja" sz="800"/>
            </a:br>
            <a:r>
              <a:rPr lang="ja" sz="800"/>
              <a:t>o 「これからは、私に質問をして...」。14</a:t>
            </a:r>
            <a:br>
              <a:rPr lang="ja" sz="800"/>
            </a:br>
            <a:r>
              <a:rPr lang="ja" sz="800"/>
              <a:t>エッセイ/テキスト/段落/記事または任意のテキストを詳細に書く場合：</a:t>
            </a:r>
            <a:br>
              <a:rPr lang="ja" sz="800"/>
            </a:br>
            <a:r>
              <a:rPr lang="ja" sz="800"/>
              <a:t>o 「[トピック]について詳細な[エッセイ/テキスト/段落]を私のために書いてください。必要な全ての情報を加えて詳細にしてください」。21</a:t>
            </a:r>
            <a:endParaRPr sz="822"/>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 2023</a:t>
            </a:r>
            <a:r>
              <a:rPr lang="ja" sz="1269" u="sng"/>
              <a:t>  </a:t>
            </a:r>
            <a:br>
              <a:rPr lang="ja" sz="1100"/>
            </a:br>
            <a:r>
              <a:rPr lang="ja" sz="1100" u="sng"/>
              <a:t>プロンプト原則のカテゴリー</a:t>
            </a:r>
            <a:endParaRPr sz="1100" u="sng"/>
          </a:p>
          <a:p>
            <a:pPr indent="0" lvl="0" marL="0" rtl="0" algn="l">
              <a:spcBef>
                <a:spcPts val="1200"/>
              </a:spcBef>
              <a:spcAft>
                <a:spcPts val="0"/>
              </a:spcAft>
              <a:buNone/>
            </a:pPr>
            <a:r>
              <a:rPr lang="ja" sz="1100" u="sng"/>
              <a:t>コンテンツと言語スタイル</a:t>
            </a:r>
            <a:br>
              <a:rPr lang="ja" sz="722"/>
            </a:br>
            <a:r>
              <a:rPr lang="ja" sz="722"/>
              <a:t>特定のテキストをそのスタイルを変えずに修正/変更するためには、「ユーザーが送信したすべての段落を修正してください。あなたはユーザーの文法と語彙のみを改善し、自然に聞こえるようにするべきです。公式な段落をカジュアルにするなど、ライティングスタイルを変更してはいけません」と指示する。22</a:t>
            </a:r>
            <a:br>
              <a:rPr lang="ja" sz="722"/>
            </a:br>
            <a:r>
              <a:rPr lang="ja" sz="722"/>
              <a:t>次のフレーズを組み込む：「あなたのタスクは」と「You MUST（あなたは必ず）」。9</a:t>
            </a:r>
            <a:br>
              <a:rPr lang="ja" sz="722"/>
            </a:br>
            <a:r>
              <a:rPr lang="ja" sz="722"/>
              <a:t>次のフレーズを組み込む：「あなたは罰せられる」。10</a:t>
            </a:r>
            <a:br>
              <a:rPr lang="ja" sz="722"/>
            </a:br>
            <a:r>
              <a:rPr lang="ja" sz="722"/>
              <a:t>言語モデルに役割を割り当てる。16</a:t>
            </a:r>
            <a:br>
              <a:rPr lang="ja" sz="722"/>
            </a:br>
            <a:r>
              <a:rPr lang="ja" sz="722"/>
              <a:t>プロンプトに「自然な言語形式で質問に答える」というフレーズを使用する。11</a:t>
            </a:r>
            <a:br>
              <a:rPr lang="ja" sz="722"/>
            </a:br>
            <a:r>
              <a:rPr lang="ja" sz="722"/>
              <a:t>LLMに対して礼儀を使う必要はないので、「お願いします」、「差し支えなければ」、「ありがとう」、「私は〜したい」といった表現を加える必要はなく、直接的に話す。1</a:t>
            </a:r>
            <a:br>
              <a:rPr lang="ja" sz="722"/>
            </a:br>
            <a:r>
              <a:rPr lang="ja" sz="722"/>
              <a:t>プロンプト内で特定の単語やフレーズを複数回繰り返す。18</a:t>
            </a:r>
            <a:br>
              <a:rPr lang="ja" sz="722"/>
            </a:br>
            <a:r>
              <a:rPr lang="ja" sz="722"/>
              <a:t>「より良い解決策のために$xxxのチップを払います！」と追加する。6</a:t>
            </a:r>
            <a:endParaRPr sz="722"/>
          </a:p>
          <a:p>
            <a:pPr indent="0" lvl="0" marL="0" rtl="0" algn="l">
              <a:spcBef>
                <a:spcPts val="1200"/>
              </a:spcBef>
              <a:spcAft>
                <a:spcPts val="0"/>
              </a:spcAft>
              <a:buNone/>
            </a:pPr>
            <a:r>
              <a:rPr lang="ja" sz="1100" u="sng"/>
              <a:t>複雑なタスクとコーディングプロンプト</a:t>
            </a:r>
            <a:br>
              <a:rPr lang="ja" sz="1100"/>
            </a:br>
            <a:r>
              <a:rPr lang="ja" sz="800"/>
              <a:t>複雑なタスクを、対話的な会話の中で、よりシンプルなプロンプトの連続に分解する。3</a:t>
            </a:r>
            <a:br>
              <a:rPr lang="ja" sz="800"/>
            </a:br>
            <a:r>
              <a:rPr lang="ja" sz="800"/>
              <a:t>複数のファイルにまたがる可能性のある複雑なコーディングプロンプトがある場合：</a:t>
            </a:r>
            <a:br>
              <a:rPr lang="ja" sz="800"/>
            </a:br>
            <a:r>
              <a:rPr lang="ja" sz="800"/>
              <a:t>o 「これからは、複数のファイルにまたがるコードを生成する際には、指定されたファイルを自動的に作成するか、生成されたコードを挿入するために既存のファイルを変更する[プログラミング言語]スクリプトを生成してください。[あなたの質問]」。23</a:t>
            </a:r>
            <a:br>
              <a:rPr lang="ja" sz="800"/>
            </a:br>
            <a:r>
              <a:rPr lang="ja" sz="800"/>
              <a:t>Chain-of-thought（CoT）を少数例示のプロンプトと組み合わせる。19</a:t>
            </a:r>
            <a:endParaRPr sz="800"/>
          </a:p>
          <a:p>
            <a:pPr indent="0" lvl="0" marL="0" rtl="0" algn="l">
              <a:spcBef>
                <a:spcPts val="1200"/>
              </a:spcBef>
              <a:spcAft>
                <a:spcPts val="1200"/>
              </a:spcAft>
              <a:buNone/>
            </a:pPr>
            <a:r>
              <a:t/>
            </a:r>
            <a:endParaRPr sz="8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Copiloting the Copilots: Fusing Large Language Models with Completion Engines for Automated Program Repair</a:t>
            </a:r>
            <a:r>
              <a:rPr lang="ja" sz="1200" u="sng"/>
              <a:t> 2023</a:t>
            </a:r>
            <a:r>
              <a:rPr lang="ja" sz="1269" u="sng"/>
              <a:t>  </a:t>
            </a:r>
            <a:br>
              <a:rPr lang="ja" sz="1100"/>
            </a:br>
            <a:r>
              <a:rPr lang="ja" sz="1100" u="sng"/>
              <a:t>概要</a:t>
            </a:r>
            <a:br>
              <a:rPr lang="ja" sz="722"/>
            </a:br>
            <a:r>
              <a:rPr lang="ja" sz="822"/>
              <a:t>大規模言語モデル（LLM）は、さまざまなコーディングタスクで開発者を支援する「共同パイロット」として役立つことが示されており、パッチ合成に直接適用されています。しかし、ほとんどのLLMはプログラムをトークンのシーケンスとして扱うため、対象のプログラミング言語の基本的なセマンティックスの制約を無視しています。これにより、実用性を妨げる静的に無効なパッチが多数生成されます。そこで、修復プロセス中により有効なパッチを合成するために、AI「共同パイロット」（すなわちLLM）をさらに支援する一般的なコード生成フレームワークであるRepilotを提案。</a:t>
            </a:r>
            <a:br>
              <a:rPr lang="ja" sz="822"/>
            </a:br>
            <a:r>
              <a:rPr lang="ja" sz="822"/>
              <a:t>多くのLLMが出力を自己回帰的に（すなわちトークンごとに）生成し、人間がプログラムを書くのに似ており、コンプリーションエンジンを通じて大幅に強化および誘導できることです。Repilotは、LLMとコンプリーションエンジンとの相互作用を通じて候補パッチをシナジスティックに合成し、1）LLMによって提案された実行不可能なトークンを取り除き、2）コンプリーションエンジンによって提供される提案に基づいてトークンを積極的に完成させます。https://github.com/ise-uiuc/Repilot</a:t>
            </a:r>
            <a:endParaRPr sz="1200"/>
          </a:p>
          <a:p>
            <a:pPr indent="0" lvl="0" marL="0" rtl="0" algn="l">
              <a:spcBef>
                <a:spcPts val="1200"/>
              </a:spcBef>
              <a:spcAft>
                <a:spcPts val="0"/>
              </a:spcAft>
              <a:buNone/>
            </a:pPr>
            <a:r>
              <a:rPr lang="ja" sz="1100" u="sng"/>
              <a:t>新規性</a:t>
            </a:r>
            <a:br>
              <a:rPr lang="ja" sz="1100"/>
            </a:br>
            <a:r>
              <a:rPr lang="ja" sz="800"/>
              <a:t>パッチ合成プロセス中のLLMsの自己回帰出力をガイドする手法にあります。</a:t>
            </a:r>
            <a:br>
              <a:rPr lang="ja" sz="800"/>
            </a:br>
            <a:r>
              <a:rPr lang="ja" sz="800"/>
              <a:t>これは、LLMsとCompletion Engineをペアにすることで実現され、LLMによって提案された非現実的なトークンを除外し、</a:t>
            </a:r>
            <a:br>
              <a:rPr lang="ja" sz="800"/>
            </a:br>
            <a:r>
              <a:rPr lang="ja" sz="800"/>
              <a:t>エンジンによって提案されたトークンシーケンスに基づいてトークンを積極的に完了します。</a:t>
            </a:r>
            <a:br>
              <a:rPr lang="ja" sz="800"/>
            </a:br>
            <a:r>
              <a:rPr lang="ja" sz="800"/>
              <a:t>これは、コードの構造と意味の理解を考慮せずに主にLLMsをブラックボックス的に使用する以前のAPR技術とは異なるものです。</a:t>
            </a:r>
            <a:endParaRPr sz="800"/>
          </a:p>
          <a:p>
            <a:pPr indent="0" lvl="0" marL="0" rtl="0" algn="l">
              <a:spcBef>
                <a:spcPts val="1200"/>
              </a:spcBef>
              <a:spcAft>
                <a:spcPts val="0"/>
              </a:spcAft>
              <a:buNone/>
            </a:pPr>
            <a:r>
              <a:rPr lang="ja" sz="1100" u="sng"/>
              <a:t>手法</a:t>
            </a:r>
            <a:br>
              <a:rPr lang="ja" sz="1100" u="sng"/>
            </a:br>
            <a:r>
              <a:rPr lang="ja" sz="800"/>
              <a:t>2つの主要な要素が含まれています：</a:t>
            </a:r>
            <a:br>
              <a:rPr lang="ja" sz="800"/>
            </a:br>
            <a:r>
              <a:rPr lang="ja" sz="800"/>
              <a:t>1. **大規模言語モデル（LLMs）：** LLMsはプログラムをトークンの系列として扱い、プログラムパッチを生成するために使用されます。</a:t>
            </a:r>
            <a:br>
              <a:rPr lang="ja" sz="800"/>
            </a:br>
            <a:r>
              <a:rPr lang="ja" sz="800"/>
              <a:t>2. **Completion Engine：** これは不完全なプログラムを解析し、エラートレランスな方法でその意味論について推論し、LLMによって書かれた部分コードの妥当性をチェックするためのリアルタイムフィードバックを提供します。</a:t>
            </a:r>
            <a:br>
              <a:rPr lang="ja" sz="800"/>
            </a:br>
            <a:r>
              <a:rPr lang="ja" sz="800"/>
              <a:t>Repilotフレームワークは次のように機能します：</a:t>
            </a:r>
            <a:br>
              <a:rPr lang="ja" sz="800"/>
            </a:br>
            <a:r>
              <a:rPr lang="ja" sz="800"/>
              <a:t>- まず、LLMsを使用してパッチの次のトークンの生成確率を提案します。</a:t>
            </a:r>
            <a:br>
              <a:rPr lang="ja" sz="800"/>
            </a:br>
            <a:r>
              <a:rPr lang="ja" sz="800"/>
              <a:t>- 次に、Completion Engineに問い合わせて、この確率リストを変更し、無効なトークンの確率をゼロにします。</a:t>
            </a:r>
            <a:br>
              <a:rPr lang="ja" sz="800"/>
            </a:br>
            <a:r>
              <a:rPr lang="ja" sz="800"/>
              <a:t>- Repilotは新しい確率リストからサンプリングして次のトークンを選択します。</a:t>
            </a:r>
            <a:br>
              <a:rPr lang="ja" sz="800"/>
            </a:br>
            <a:r>
              <a:rPr lang="ja" sz="800"/>
              <a:t>- コンテキストを完了する可能性のある識別子の接尾辞が1つしかない場合、</a:t>
            </a:r>
            <a:br>
              <a:rPr lang="ja" sz="800"/>
            </a:br>
            <a:r>
              <a:rPr lang="ja" sz="800"/>
              <a:t>Repilotフレームワークは、Completion Engineの機能を使用して、LLMsに必要な反復作業を減らし、有効な稀な長い識別子を持つパッチを生成します。</a:t>
            </a:r>
            <a:endParaRPr sz="800"/>
          </a:p>
          <a:p>
            <a:pPr indent="0" lvl="0" marL="0" rtl="0" algn="l">
              <a:spcBef>
                <a:spcPts val="1200"/>
              </a:spcBef>
              <a:spcAft>
                <a:spcPts val="0"/>
              </a:spcAft>
              <a:buNone/>
            </a:pPr>
            <a:r>
              <a:rPr lang="ja" sz="1122" u="sng"/>
              <a:t>結果</a:t>
            </a:r>
            <a:br>
              <a:rPr lang="ja" sz="1122"/>
            </a:br>
            <a:r>
              <a:rPr lang="ja" sz="822"/>
              <a:t>Defects4Jデータセット（バージョン1.2および2.0のサブセット）での評価によると、Repilotフレームワークは、最新の技術よりも27%および47%多くのバグを修正しました。</a:t>
            </a:r>
            <a:br>
              <a:rPr lang="ja" sz="822"/>
            </a:br>
            <a:r>
              <a:rPr lang="ja" sz="822"/>
              <a:t>また、同じ予算内で、より多くの有効で正確なパッチを生成しました。</a:t>
            </a:r>
            <a:br>
              <a:rPr lang="ja" sz="822"/>
            </a:br>
            <a:r>
              <a:rPr lang="ja" sz="822"/>
              <a:t>論文は、この作業でAPRにRepilotを活用することを重視していますが、全体的なアプローチは他のコード生成タスクにも一般化可能であると主張しています。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112" name="Google Shape;112;p21"/>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113" name="Google Shape;113;p21"/>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114" name="Google Shape;114;p21"/>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